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1" r:id="rId2"/>
    <p:sldId id="262" r:id="rId3"/>
    <p:sldId id="302" r:id="rId4"/>
    <p:sldId id="329" r:id="rId5"/>
    <p:sldId id="288" r:id="rId6"/>
    <p:sldId id="295" r:id="rId7"/>
    <p:sldId id="330" r:id="rId8"/>
    <p:sldId id="300" r:id="rId9"/>
    <p:sldId id="331" r:id="rId10"/>
    <p:sldId id="285" r:id="rId11"/>
    <p:sldId id="286" r:id="rId12"/>
    <p:sldId id="292" r:id="rId13"/>
    <p:sldId id="299" r:id="rId14"/>
    <p:sldId id="297" r:id="rId15"/>
    <p:sldId id="312" r:id="rId16"/>
    <p:sldId id="317" r:id="rId17"/>
    <p:sldId id="314" r:id="rId18"/>
    <p:sldId id="320" r:id="rId19"/>
    <p:sldId id="279" r:id="rId20"/>
    <p:sldId id="256" r:id="rId21"/>
    <p:sldId id="307" r:id="rId22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7400" autoAdjust="0"/>
  </p:normalViewPr>
  <p:slideViewPr>
    <p:cSldViewPr>
      <p:cViewPr>
        <p:scale>
          <a:sx n="110" d="100"/>
          <a:sy n="110" d="100"/>
        </p:scale>
        <p:origin x="-164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334115050018599E-2"/>
          <c:y val="0.15924180938959998"/>
          <c:w val="0.79064946889959087"/>
          <c:h val="0.65227620907618455"/>
        </c:manualLayout>
      </c:layout>
      <c:pie3DChart>
        <c:varyColors val="1"/>
        <c:ser>
          <c:idx val="0"/>
          <c:order val="0"/>
          <c:tx>
            <c:strRef>
              <c:f>ФХД!$B$2:$B$3</c:f>
              <c:strCache>
                <c:ptCount val="1"/>
                <c:pt idx="0">
                  <c:v>Доходы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4.8100633746008897E-2"/>
                  <c:y val="4.3635502488027647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3.3253853436574679E-2"/>
                  <c:y val="3.0681532461305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-3.1659827652000018E-2"/>
                  <c:y val="6.734997281003864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-5.7530074365704287E-2"/>
                  <c:y val="-1.469225985306053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F1-452E-B682-CF513DCE1B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ФХД!$A$4:$A$8</c:f>
              <c:strCache>
                <c:ptCount val="5"/>
                <c:pt idx="0">
                  <c:v>холодная вода</c:v>
                </c:pt>
                <c:pt idx="1">
                  <c:v>горячая вода</c:v>
                </c:pt>
                <c:pt idx="2">
                  <c:v>канализация</c:v>
                </c:pt>
                <c:pt idx="3">
                  <c:v>транзит электроэнергии</c:v>
                </c:pt>
                <c:pt idx="4">
                  <c:v>тепловая энергия</c:v>
                </c:pt>
              </c:strCache>
            </c:strRef>
          </c:cat>
          <c:val>
            <c:numRef>
              <c:f>ФХД!$B$4:$B$8</c:f>
              <c:numCache>
                <c:formatCode>#,##0</c:formatCode>
                <c:ptCount val="5"/>
                <c:pt idx="0">
                  <c:v>747423685.93721426</c:v>
                </c:pt>
                <c:pt idx="1">
                  <c:v>175684040.1247144</c:v>
                </c:pt>
                <c:pt idx="2">
                  <c:v>446802265.56364292</c:v>
                </c:pt>
                <c:pt idx="3">
                  <c:v>324313093.6693573</c:v>
                </c:pt>
                <c:pt idx="4">
                  <c:v>1842899914.7050714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FF1-452E-B682-CF513DCE1B0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</a:t>
            </a:r>
          </a:p>
        </c:rich>
      </c:tx>
      <c:layout/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722222222222225E-2"/>
          <c:y val="0.22905246859005299"/>
          <c:w val="0.86111111111111116"/>
          <c:h val="0.68585911203080219"/>
        </c:manualLayout>
      </c:layout>
      <c:pie3DChart>
        <c:varyColors val="1"/>
        <c:ser>
          <c:idx val="0"/>
          <c:order val="0"/>
          <c:tx>
            <c:strRef>
              <c:f>ФХД!$A$11</c:f>
              <c:strCache>
                <c:ptCount val="1"/>
              </c:strCache>
            </c:strRef>
          </c:tx>
          <c:explosion val="14"/>
          <c:dLbls>
            <c:dLbl>
              <c:idx val="0"/>
              <c:layout>
                <c:manualLayout>
                  <c:x val="-2.5627187226596675E-2"/>
                  <c:y val="5.8622343077704866E-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Производственные </a:t>
                    </a:r>
                    <a:r>
                      <a:rPr lang="ru-RU" smtClean="0"/>
                      <a:t>затраты   </a:t>
                    </a:r>
                    <a:r>
                      <a:rPr lang="ru-RU"/>
                      <a:t>
10%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6.3444881889763776E-3"/>
                  <c:y val="7.4371787784995296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Заработная </a:t>
                    </a:r>
                    <a:r>
                      <a:rPr lang="ru-RU" dirty="0" smtClean="0"/>
                      <a:t>плата   </a:t>
                    </a:r>
                    <a:r>
                      <a:rPr lang="ru-RU" dirty="0"/>
                      <a:t>
37%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6C-4AD2-B925-FEE5E6081D4F}"/>
                </c:ext>
              </c:extLst>
            </c:dLbl>
            <c:dLbl>
              <c:idx val="2"/>
              <c:layout>
                <c:manualLayout>
                  <c:x val="-7.5839020122484696E-2"/>
                  <c:y val="-9.786585997224997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Ремонты   </a:t>
                    </a:r>
                    <a:r>
                      <a:rPr lang="ru-RU" dirty="0"/>
                      <a:t>
8%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-4.5516185476815398E-4"/>
                  <c:y val="2.2296668349936267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Покупка </a:t>
                    </a:r>
                    <a:r>
                      <a:rPr lang="ru-RU" dirty="0" smtClean="0"/>
                      <a:t>энергоресурсов</a:t>
                    </a:r>
                    <a:r>
                      <a:rPr lang="ru-RU" dirty="0"/>
                      <a:t>
38%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-5.6348425196850391E-2"/>
                  <c:y val="2.8273067546851411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Административные </a:t>
                    </a:r>
                    <a:r>
                      <a:rPr lang="ru-RU" dirty="0" smtClean="0"/>
                      <a:t>расходы   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ФХД!$A$13:$A$18</c:f>
              <c:strCache>
                <c:ptCount val="5"/>
                <c:pt idx="0">
                  <c:v>Производственные затраты</c:v>
                </c:pt>
                <c:pt idx="1">
                  <c:v>Заработная плата</c:v>
                </c:pt>
                <c:pt idx="2">
                  <c:v>Ремонты</c:v>
                </c:pt>
                <c:pt idx="3">
                  <c:v>Покупка энергоресурсов</c:v>
                </c:pt>
                <c:pt idx="4">
                  <c:v>Административные расходы</c:v>
                </c:pt>
              </c:strCache>
            </c:strRef>
          </c:cat>
          <c:val>
            <c:numRef>
              <c:f>ФХД!$B$13:$B$18</c:f>
              <c:numCache>
                <c:formatCode>_-* #,##0\ _₽_-;\-* #,##0\ _₽_-;_-* "-"??\ _₽_-;_-@_-</c:formatCode>
                <c:ptCount val="6"/>
                <c:pt idx="0">
                  <c:v>422551.08252883144</c:v>
                </c:pt>
                <c:pt idx="1">
                  <c:v>1584150.123938581</c:v>
                </c:pt>
                <c:pt idx="2">
                  <c:v>323439.67683999997</c:v>
                </c:pt>
                <c:pt idx="3">
                  <c:v>1593686.9634584929</c:v>
                </c:pt>
                <c:pt idx="4">
                  <c:v>304201.15323409502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D6C-4AD2-B925-FEE5E6081D4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498695406437028"/>
          <c:y val="2.3423158686650757E-2"/>
          <c:w val="0.85260674271072567"/>
          <c:h val="0.6821107178567460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'распределение энергоресурсов'!$A$4</c:f>
              <c:strCache>
                <c:ptCount val="1"/>
                <c:pt idx="0">
                  <c:v>сверхнормативные потери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7860181498820848E-2"/>
                  <c:y val="-1.007824527433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162613436763004E-2"/>
                  <c:y val="-1.0078245274334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энергоресурсов'!$H$4:$O$4</c:f>
              <c:numCache>
                <c:formatCode>0.0</c:formatCode>
                <c:ptCount val="2"/>
                <c:pt idx="0">
                  <c:v>19.55</c:v>
                </c:pt>
                <c:pt idx="1">
                  <c:v>15.3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ACB-43E0-A4EF-09D4307080E0}"/>
            </c:ext>
          </c:extLst>
        </c:ser>
        <c:ser>
          <c:idx val="1"/>
          <c:order val="1"/>
          <c:tx>
            <c:strRef>
              <c:f>'распределение энергоресурсов'!$A$5</c:f>
              <c:strCache>
                <c:ptCount val="1"/>
                <c:pt idx="0">
                  <c:v>собственные нужды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9300907494104034E-3"/>
                  <c:y val="-2.2676051867252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2325226873526828E-3"/>
                  <c:y val="-1.5117367911501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энергоресурсов'!$H$5:$O$5</c:f>
              <c:numCache>
                <c:formatCode>0.0</c:formatCode>
                <c:ptCount val="2"/>
                <c:pt idx="0">
                  <c:v>3.1341999999999999</c:v>
                </c:pt>
                <c:pt idx="1">
                  <c:v>3.1341999999999999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ACB-43E0-A4EF-09D4307080E0}"/>
            </c:ext>
          </c:extLst>
        </c:ser>
        <c:ser>
          <c:idx val="2"/>
          <c:order val="2"/>
          <c:tx>
            <c:strRef>
              <c:f>'распределение энергоресурсов'!$A$6</c:f>
              <c:strCache>
                <c:ptCount val="1"/>
                <c:pt idx="0">
                  <c:v>нормативные потери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2325226873526009E-2"/>
                  <c:y val="-5.0391226371672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7860181498820887E-2"/>
                  <c:y val="-1.259780659291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энергоресурсов'!$H$6:$O$6</c:f>
              <c:numCache>
                <c:formatCode>0.0</c:formatCode>
                <c:ptCount val="2"/>
                <c:pt idx="0">
                  <c:v>151.4</c:v>
                </c:pt>
                <c:pt idx="1">
                  <c:v>117.7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ACB-43E0-A4EF-09D4307080E0}"/>
            </c:ext>
          </c:extLst>
        </c:ser>
        <c:ser>
          <c:idx val="3"/>
          <c:order val="3"/>
          <c:tx>
            <c:strRef>
              <c:f>'распределение энергоресурсов'!$A$7</c:f>
              <c:strCache>
                <c:ptCount val="1"/>
                <c:pt idx="0">
                  <c:v>реализация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627658811468204E-2"/>
                  <c:y val="-2.30957119500481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627658811468288E-2"/>
                  <c:y val="2.51956131858364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энергоресурсов'!$H$7:$O$7</c:f>
              <c:numCache>
                <c:formatCode>0.0</c:formatCode>
                <c:ptCount val="2"/>
                <c:pt idx="0">
                  <c:v>591.6</c:v>
                </c:pt>
                <c:pt idx="1">
                  <c:v>666.4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ACB-43E0-A4EF-09D4307080E0}"/>
            </c:ext>
          </c:extLst>
        </c:ser>
        <c:ser>
          <c:idx val="4"/>
          <c:order val="4"/>
          <c:tx>
            <c:strRef>
              <c:f>'распределение энергоресурсов'!$A$8</c:f>
              <c:strCache>
                <c:ptCount val="1"/>
                <c:pt idx="0">
                  <c:v>покупка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энергоресурсов'!$H$8:$O$8</c:f>
              <c:numCache>
                <c:formatCode>0.0</c:formatCode>
                <c:ptCount val="2"/>
                <c:pt idx="0">
                  <c:v>761.6</c:v>
                </c:pt>
                <c:pt idx="1">
                  <c:v>849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ACB-43E0-A4EF-09D4307080E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7763328"/>
        <c:axId val="215521472"/>
        <c:axId val="217278336"/>
      </c:bar3DChart>
      <c:catAx>
        <c:axId val="21776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5521472"/>
        <c:crosses val="autoZero"/>
        <c:auto val="1"/>
        <c:lblAlgn val="ctr"/>
        <c:lblOffset val="100"/>
        <c:noMultiLvlLbl val="0"/>
      </c:catAx>
      <c:valAx>
        <c:axId val="2155214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17763328"/>
        <c:crosses val="autoZero"/>
        <c:crossBetween val="between"/>
      </c:valAx>
      <c:serAx>
        <c:axId val="217278336"/>
        <c:scaling>
          <c:orientation val="minMax"/>
        </c:scaling>
        <c:delete val="1"/>
        <c:axPos val="b"/>
        <c:majorTickMark val="out"/>
        <c:minorTickMark val="none"/>
        <c:tickLblPos val="nextTo"/>
        <c:crossAx val="215521472"/>
        <c:crosses val="autoZero"/>
      </c:ser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8.6754832178697019E-2"/>
          <c:y val="0.76417336607989184"/>
          <c:w val="0.82835698635015753"/>
          <c:h val="0.19074803149606298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218459418236436"/>
          <c:y val="6.362417431624641E-2"/>
          <c:w val="0.79588508253604884"/>
          <c:h val="0.7053466722392398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'распределение энергоресурсов'!$A$14</c:f>
              <c:strCache>
                <c:ptCount val="1"/>
                <c:pt idx="0">
                  <c:v>сверхнормативные потери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2109266899637414E-2"/>
                  <c:y val="8.2840122141310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0104912585470299E-2"/>
                  <c:y val="6.9478812118518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энергоресурсов'!$H$14:$O$14</c:f>
              <c:numCache>
                <c:formatCode>0.0</c:formatCode>
                <c:ptCount val="2"/>
                <c:pt idx="0">
                  <c:v>1584.94</c:v>
                </c:pt>
                <c:pt idx="1">
                  <c:v>1092.57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DE6-4DBF-AE5D-00992C2FD2D8}"/>
            </c:ext>
          </c:extLst>
        </c:ser>
        <c:ser>
          <c:idx val="1"/>
          <c:order val="1"/>
          <c:tx>
            <c:strRef>
              <c:f>'распределение энергоресурсов'!$A$15</c:f>
              <c:strCache>
                <c:ptCount val="1"/>
                <c:pt idx="0">
                  <c:v>собственные нужды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058751047863296E-2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6033572027350496E-2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энергоресурсов'!$H$15:$O$15</c:f>
              <c:numCache>
                <c:formatCode>0.0</c:formatCode>
                <c:ptCount val="2"/>
                <c:pt idx="0">
                  <c:v>83.639700000000005</c:v>
                </c:pt>
                <c:pt idx="1">
                  <c:v>83.639700000000005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DE6-4DBF-AE5D-00992C2FD2D8}"/>
            </c:ext>
          </c:extLst>
        </c:ser>
        <c:ser>
          <c:idx val="2"/>
          <c:order val="2"/>
          <c:tx>
            <c:strRef>
              <c:f>'распределение энергоресурсов'!$A$16</c:f>
              <c:strCache>
                <c:ptCount val="1"/>
                <c:pt idx="0">
                  <c:v>нормативные потери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4050358041025746E-2"/>
                  <c:y val="-1.3361310022792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803776853076931E-2"/>
                  <c:y val="-5.3445240091168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энергоресурсов'!$H$16:$O$16</c:f>
              <c:numCache>
                <c:formatCode>0.0</c:formatCode>
                <c:ptCount val="2"/>
                <c:pt idx="0">
                  <c:v>650.54999999999995</c:v>
                </c:pt>
                <c:pt idx="1">
                  <c:v>570.16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DE6-4DBF-AE5D-00992C2FD2D8}"/>
            </c:ext>
          </c:extLst>
        </c:ser>
        <c:ser>
          <c:idx val="3"/>
          <c:order val="3"/>
          <c:tx>
            <c:strRef>
              <c:f>'распределение энергоресурсов'!$A$17</c:f>
              <c:strCache>
                <c:ptCount val="1"/>
                <c:pt idx="0">
                  <c:v>реализация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энергоресурсов'!$H$17:$O$17</c:f>
              <c:numCache>
                <c:formatCode>0.0</c:formatCode>
                <c:ptCount val="2"/>
                <c:pt idx="0">
                  <c:v>2852.08</c:v>
                </c:pt>
                <c:pt idx="1">
                  <c:v>2877.55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DE6-4DBF-AE5D-00992C2FD2D8}"/>
            </c:ext>
          </c:extLst>
        </c:ser>
        <c:ser>
          <c:idx val="4"/>
          <c:order val="4"/>
          <c:tx>
            <c:strRef>
              <c:f>'распределение энергоресурсов'!$A$18</c:f>
              <c:strCache>
                <c:ptCount val="1"/>
                <c:pt idx="0">
                  <c:v>покупка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энергоресурсов'!$H$18:$O$18</c:f>
              <c:numCache>
                <c:formatCode>0.0</c:formatCode>
                <c:ptCount val="2"/>
                <c:pt idx="0">
                  <c:v>5234.04</c:v>
                </c:pt>
                <c:pt idx="1">
                  <c:v>4586.8999999999996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DE6-4DBF-AE5D-00992C2FD2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8050688"/>
        <c:axId val="149390464"/>
        <c:axId val="207917056"/>
      </c:bar3DChart>
      <c:catAx>
        <c:axId val="20805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9390464"/>
        <c:crosses val="autoZero"/>
        <c:auto val="1"/>
        <c:lblAlgn val="ctr"/>
        <c:lblOffset val="100"/>
        <c:noMultiLvlLbl val="0"/>
      </c:catAx>
      <c:valAx>
        <c:axId val="14939046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08050688"/>
        <c:crosses val="autoZero"/>
        <c:crossBetween val="between"/>
      </c:valAx>
      <c:serAx>
        <c:axId val="207917056"/>
        <c:scaling>
          <c:orientation val="minMax"/>
        </c:scaling>
        <c:delete val="1"/>
        <c:axPos val="b"/>
        <c:majorTickMark val="out"/>
        <c:minorTickMark val="none"/>
        <c:tickLblPos val="nextTo"/>
        <c:crossAx val="149390464"/>
        <c:crosses val="autoZero"/>
      </c:ser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9.0947582051606676E-3"/>
          <c:y val="0.838741683022874"/>
          <c:w val="0.96576091028645394"/>
          <c:h val="0.11058009547760686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74982014748816"/>
          <c:y val="5.8724956486316336E-2"/>
          <c:w val="0.78122187812465294"/>
          <c:h val="0.6493564570251504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'распределение энергоресурсов'!$A$22</c:f>
              <c:strCache>
                <c:ptCount val="1"/>
                <c:pt idx="0">
                  <c:v>сверхнормативные потери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энергоресурсов'!$H$22:$O$22</c:f>
              <c:numCache>
                <c:formatCode>0.0</c:formatCode>
                <c:ptCount val="2"/>
                <c:pt idx="0">
                  <c:v>6490</c:v>
                </c:pt>
                <c:pt idx="1">
                  <c:v>13110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26-432D-B0F6-A9651C8760F1}"/>
            </c:ext>
          </c:extLst>
        </c:ser>
        <c:ser>
          <c:idx val="1"/>
          <c:order val="1"/>
          <c:tx>
            <c:strRef>
              <c:f>'распределение энергоресурсов'!$A$23</c:f>
              <c:strCache>
                <c:ptCount val="1"/>
                <c:pt idx="0">
                  <c:v>собственные нужды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энергоресурсов'!$H$23:$O$23</c:f>
              <c:numCache>
                <c:formatCode>0.0</c:formatCode>
                <c:ptCount val="2"/>
                <c:pt idx="0">
                  <c:v>12986</c:v>
                </c:pt>
                <c:pt idx="1">
                  <c:v>11736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26-432D-B0F6-A9651C8760F1}"/>
            </c:ext>
          </c:extLst>
        </c:ser>
        <c:ser>
          <c:idx val="2"/>
          <c:order val="2"/>
          <c:tx>
            <c:strRef>
              <c:f>'распределение энергоресурсов'!$A$24</c:f>
              <c:strCache>
                <c:ptCount val="1"/>
                <c:pt idx="0">
                  <c:v>нормативные потери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энергоресурсов'!$H$24:$O$24</c:f>
              <c:numCache>
                <c:formatCode>0.0</c:formatCode>
                <c:ptCount val="2"/>
                <c:pt idx="0">
                  <c:v>17710</c:v>
                </c:pt>
                <c:pt idx="1">
                  <c:v>16572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726-432D-B0F6-A9651C8760F1}"/>
            </c:ext>
          </c:extLst>
        </c:ser>
        <c:ser>
          <c:idx val="3"/>
          <c:order val="3"/>
          <c:tx>
            <c:strRef>
              <c:f>'распределение энергоресурсов'!$A$25</c:f>
              <c:strCache>
                <c:ptCount val="1"/>
                <c:pt idx="0">
                  <c:v>реализация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энергоресурсов'!$H$25:$O$25</c:f>
              <c:numCache>
                <c:formatCode>0.0</c:formatCode>
                <c:ptCount val="2"/>
                <c:pt idx="0">
                  <c:v>140752</c:v>
                </c:pt>
                <c:pt idx="1">
                  <c:v>131690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726-432D-B0F6-A9651C8760F1}"/>
            </c:ext>
          </c:extLst>
        </c:ser>
        <c:ser>
          <c:idx val="4"/>
          <c:order val="4"/>
          <c:tx>
            <c:strRef>
              <c:f>'распределение энергоресурсов'!$A$26</c:f>
              <c:strCache>
                <c:ptCount val="1"/>
                <c:pt idx="0">
                  <c:v>Подача в сеть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'распределение энергоресурсов'!$H$3:$O$3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'распределение энергоресурсов'!$H$26:$O$26</c:f>
              <c:numCache>
                <c:formatCode>0.0</c:formatCode>
                <c:ptCount val="2"/>
                <c:pt idx="0">
                  <c:v>177939</c:v>
                </c:pt>
                <c:pt idx="1">
                  <c:v>172748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726-432D-B0F6-A9651C8760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5430400"/>
        <c:axId val="206662464"/>
        <c:axId val="290544768"/>
      </c:bar3DChart>
      <c:catAx>
        <c:axId val="235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6662464"/>
        <c:crosses val="autoZero"/>
        <c:auto val="1"/>
        <c:lblAlgn val="ctr"/>
        <c:lblOffset val="100"/>
        <c:noMultiLvlLbl val="0"/>
      </c:catAx>
      <c:valAx>
        <c:axId val="20666246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35430400"/>
        <c:crosses val="autoZero"/>
        <c:crossBetween val="between"/>
      </c:valAx>
      <c:serAx>
        <c:axId val="290544768"/>
        <c:scaling>
          <c:orientation val="minMax"/>
        </c:scaling>
        <c:delete val="1"/>
        <c:axPos val="b"/>
        <c:majorTickMark val="out"/>
        <c:minorTickMark val="none"/>
        <c:tickLblPos val="nextTo"/>
        <c:crossAx val="206662464"/>
        <c:crosses val="autoZero"/>
      </c:ser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131144809046718"/>
          <c:y val="0.77715246145490002"/>
          <c:w val="0.82835698635015753"/>
          <c:h val="0.19074803149606298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5D976-C668-4477-BAAA-6624CA91655A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7222"/>
            <a:ext cx="5438775" cy="44679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262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1262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17045-6FE4-448C-891B-7EE3F8D65B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255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37E86-0AF7-4804-AACF-737710FA125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4" y="2564904"/>
            <a:ext cx="75255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Отчет о деятельности</a:t>
            </a:r>
          </a:p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ТОО «</a:t>
            </a:r>
            <a:r>
              <a:rPr lang="ru-RU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Окжетпес</a:t>
            </a:r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-Т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1 полугодие за 2024 года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Одобрен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4685" y="501349"/>
            <a:ext cx="1426995" cy="839419"/>
          </a:xfrm>
          <a:prstGeom prst="rect">
            <a:avLst/>
          </a:prstGeom>
        </p:spPr>
      </p:pic>
      <p:pic>
        <p:nvPicPr>
          <p:cNvPr id="1026" name="Picture 2" descr="https://images.vector-images.com/141/temirtau-c-emb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08990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729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93610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Отчет об из исполнении тарифной сметы</a:t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по передаче и распределению тепловой энергии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402538"/>
              </p:ext>
            </p:extLst>
          </p:nvPr>
        </p:nvGraphicFramePr>
        <p:xfrm>
          <a:off x="251520" y="908720"/>
          <a:ext cx="8640958" cy="5793436"/>
        </p:xfrm>
        <a:graphic>
          <a:graphicData uri="http://schemas.openxmlformats.org/drawingml/2006/table">
            <a:tbl>
              <a:tblPr/>
              <a:tblGrid>
                <a:gridCol w="503961"/>
                <a:gridCol w="2448367"/>
                <a:gridCol w="792088"/>
                <a:gridCol w="936104"/>
                <a:gridCol w="1008112"/>
                <a:gridCol w="792088"/>
                <a:gridCol w="2160238"/>
              </a:tblGrid>
              <a:tr h="4119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показателей*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Предусмотрено в утвержденной тарифной смете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Фактически сложившиеся показатели тарифной сметы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отклонения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6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841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Затраты на производство товаров и предоставление услуг, всего, в том числе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тысяч тенге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1 914 064,06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1 039 456,93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46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Материальные затраты, всего, в том числе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341 346,80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64 197,66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81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Сырье и материалы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63 293,22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28 084,13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56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проведение плановых работ на обслуживание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20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Горюче-смазочные материалы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33 134,34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6 298,14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81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Исполнено на 19%. Снижение  по результатам проведения государственных закупок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20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Энергия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244 919,24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29 815,39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88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Исполнено на 12%. Снижение  по результатам проведения государственных закупок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на оплату труда, всего, в том числе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676 343,44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506 694,11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25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75%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Заработная плата производственного персонала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623 070,88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450 238,50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28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Исполнено на 72%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Социальный налог, соц.отчисления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53 272,56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56 455,61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Амортизация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179 434,11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89 717,06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50%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18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Ремонт, всего, в том числе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326 719,76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177 344,09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46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54%. Заклечены договоры. Идут подготовительные работы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затраты (расшифровать), в т.ч.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390 219,95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201 504,02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48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52%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09520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5.6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Покупка тепловой энергии на возмещение затрат по техническим нормативным потерям  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320 250,57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191 545,55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Исполнено на 60%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периода всего, в том числе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151 813,14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120 465,10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21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79%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218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Общие и административные расходы, всего: в том числе: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151 813,14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120 465,10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21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79%. Утвержденный тариф не покрывает фактических затрат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09520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6.5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расходы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30 627,54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7 334,61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 76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24%. Договоры на поставку товаров (услуг) заключены не в полном объеме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III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затрат на предоставление услуг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2 065 877,20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1 159 922,03   </a:t>
                      </a:r>
                    </a:p>
                  </a:txBody>
                  <a:tcPr marL="4202" marR="4202" marT="42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44   </a:t>
                      </a:r>
                    </a:p>
                  </a:txBody>
                  <a:tcPr marL="4202" marR="4202" marT="420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IV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Доход (РБА*СП)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178 669,15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89 334,58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доходов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2 244 546,35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1 249 256,61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21841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VII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Объем оказываемых услуг (товаров, работ)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тыс.Гкал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1 029,23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666,40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35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Увеличение объема оказанных услуг не зависящих от субъекта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08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VIII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Нормативные технические потери</a:t>
                      </a:r>
                    </a:p>
                  </a:txBody>
                  <a:tcPr marL="4202" marR="4202" marT="42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19,00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  19,00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-  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тыс.Гкал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263,91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159,04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Исполнено на 60%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IX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Тариф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тенге/ Гкал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2 180,80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1 874,63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14   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202" marR="4202" marT="4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об из исполнении тарифной сметы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снабжению тепловой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энергией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943192"/>
              </p:ext>
            </p:extLst>
          </p:nvPr>
        </p:nvGraphicFramePr>
        <p:xfrm>
          <a:off x="179512" y="980728"/>
          <a:ext cx="8784975" cy="5472605"/>
        </p:xfrm>
        <a:graphic>
          <a:graphicData uri="http://schemas.openxmlformats.org/drawingml/2006/table">
            <a:tbl>
              <a:tblPr/>
              <a:tblGrid>
                <a:gridCol w="621796"/>
                <a:gridCol w="2464078"/>
                <a:gridCol w="649106"/>
                <a:gridCol w="873877"/>
                <a:gridCol w="1058734"/>
                <a:gridCol w="621796"/>
                <a:gridCol w="2495588"/>
              </a:tblGrid>
              <a:tr h="6808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показателей*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Предусмотрено в утвержденной тарифной смете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Фактически сложившиеся показатели тарифной сметы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отклонения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6586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Затраты на производство товаров и предоставление услуг,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тысяч тенге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1 333 488,35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864 209,25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66586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Материальные затраты,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356,28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898,93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152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252%. Рост связан с увеличением стоимости эл.эн на бытовые нужды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на оплату труда,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83 880,28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41 940,14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50%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Амортизация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186,66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4 672,62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2 403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Ремонт,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 -  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  61,08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затраты (расшифровать), в т.ч.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1 249 065,14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816 636,48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65%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66586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5.6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Покупка тепловой энергии для снабжения потребителей 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1 248 977,22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816 588,94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Исполнено на 75%. Увеличение объема покупки тепловой энергии не зависит от субъекта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периода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6 345,72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2 998,15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47%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66586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Общие и административные расходы, всего: в том числе: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6 345,72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2 998,15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47%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66586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6.5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расходы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213,07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  45,56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 79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24%. Договоры на поставку товаров (услуг) заключены не в полном объеме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затрат на предоставление услуг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1 339 834,07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867 207,40   </a:t>
                      </a:r>
                    </a:p>
                  </a:txBody>
                  <a:tcPr marL="6111" marR="6111" marT="61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35   </a:t>
                      </a:r>
                    </a:p>
                  </a:txBody>
                  <a:tcPr marL="6111" marR="6111" marT="61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Исполнено на 65%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IV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Доход (РБА*СП)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1 043,34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521,67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Регулируемая база задействованных активов (РБА).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3 988,35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1 994,17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доходов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1 340 877,41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867 729,07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66586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Объем оказываемых услуг (товаров, работ)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тыс.Гкал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1 029,23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666,40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Увеличение объема оказанных услуг не зависящих от субъекта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необоснованный доход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107 272,69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69 772,15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IX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Тариф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тенге/ Гкал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1 198,57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1 302,11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  9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116631"/>
            <a:ext cx="8229600" cy="669353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Отчет об из исполнении тарифной сметы</a:t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по подаче воды по распределительным сетям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917057"/>
              </p:ext>
            </p:extLst>
          </p:nvPr>
        </p:nvGraphicFramePr>
        <p:xfrm>
          <a:off x="323528" y="764704"/>
          <a:ext cx="8640960" cy="5967273"/>
        </p:xfrm>
        <a:graphic>
          <a:graphicData uri="http://schemas.openxmlformats.org/drawingml/2006/table">
            <a:tbl>
              <a:tblPr/>
              <a:tblGrid>
                <a:gridCol w="503960"/>
                <a:gridCol w="2736400"/>
                <a:gridCol w="792088"/>
                <a:gridCol w="1008112"/>
                <a:gridCol w="1008112"/>
                <a:gridCol w="864096"/>
                <a:gridCol w="1728192"/>
              </a:tblGrid>
              <a:tr h="4617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показателей*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Предусмотрено в утвержденной тарифной смете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Фактически сложившиеся показатели тарифной сметы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отклонения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675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Затраты на производство товаров и предоставление услуг, всего, в том числе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тысяч тенге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1 783 698,29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951 068,87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47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Материальные затраты, всего, в том числе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336 917,74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46 698,84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86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Сырье и материалы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190 628,64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23 273,39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88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проведение плановых работ на обслуживание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Горюче-смазочные материалы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11 700,75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19 352,52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65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Исполненно на 165%.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645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Энергия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134 588,34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4 072,92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97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Снижение связано с замной оборудования на насосных станциях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на оплату труда, всего, в том числе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338 028,91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327 290,14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  3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97%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Амортизация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43 439,78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58 453,05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35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135%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48645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Ремонт, всего, в том числе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127 859,35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69 528,13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46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54%. Заклечены договоры. Идут подготовительные работы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затраты (расшифровать), в т.ч.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937 452,51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449 098,71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52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48%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5.6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Покупка воды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911 637,08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446 093,69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51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Исполненно на 49%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периода всего, в том числе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75 893,13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105 627,56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39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139%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48645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Общие и административные расходы, всего: в том числе: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75 893,13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105 627,56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39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139%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6.5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расходы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9 664,15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20 864,55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116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216%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III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затрат на предоставление услуг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1 859 591,42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1 056 696,43   </a:t>
                      </a:r>
                    </a:p>
                  </a:txBody>
                  <a:tcPr marL="4711" marR="4711" marT="4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43   </a:t>
                      </a:r>
                    </a:p>
                  </a:txBody>
                  <a:tcPr marL="4711" marR="4711" marT="47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IV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Доход (РБА*СП)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25 517,68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25 683,31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  1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доходов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1 885 109,10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1 082 379,74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43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VII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Объем оказываемых услуг (товаров, работ)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тыс.Гкал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6 674,27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2 877,55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57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57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VIII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Нормативные технические потери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11,93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  11,93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-  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тыс.Гкал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946,78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440,31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53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необоснованный доход</a:t>
                      </a:r>
                    </a:p>
                  </a:txBody>
                  <a:tcPr marL="4711" marR="4711" marT="47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5 533,09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2 881,80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48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IX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Тариф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тенге/ Гкал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281,62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376,15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34   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711" marR="4711" marT="4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об из исполнении тарифной сметы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отведению сточных вод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439154"/>
              </p:ext>
            </p:extLst>
          </p:nvPr>
        </p:nvGraphicFramePr>
        <p:xfrm>
          <a:off x="179512" y="1052736"/>
          <a:ext cx="8784975" cy="5544625"/>
        </p:xfrm>
        <a:graphic>
          <a:graphicData uri="http://schemas.openxmlformats.org/drawingml/2006/table">
            <a:tbl>
              <a:tblPr/>
              <a:tblGrid>
                <a:gridCol w="621796"/>
                <a:gridCol w="2464078"/>
                <a:gridCol w="649106"/>
                <a:gridCol w="873877"/>
                <a:gridCol w="1058734"/>
                <a:gridCol w="621796"/>
                <a:gridCol w="2495588"/>
              </a:tblGrid>
              <a:tr h="60921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показателей*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Предусмотрено в утвержденной тарифной смете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Фактически сложившиеся показатели тарифной сметы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отклонения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4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8037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Затраты на производство товаров и предоставление услуг,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тысяч тенге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900 015,07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443 992,39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51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49%.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Материальные затраты,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350 940,92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29 907,21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91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9%.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Сырье и материалы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86 293,81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3 581,92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96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проведение плановых работ на обслуживание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Горюче-смазочные материалы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15 354,93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7 677,25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Исполненно на 50%.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4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Энергия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249 292,18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18 648,04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93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Не исполненно на 93%. В связи со снижением объема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на оплату труда,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292 801,09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265 774,90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  9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94%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Амортизация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116 578,06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96 783,81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17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83%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Ремонт,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104 843,77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46 398,15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56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44%. Заклечены договоры. Идут подготовительные работы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затраты (расшифровать), в т.ч.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34 851,22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5 128,32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85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15%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услуги охраны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3 060,92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2 337,00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24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Исполненно на 76%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содержание автомашин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2 600,08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    6,56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99,7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Исполненно на 0,1%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охрана труда и техника безопасности 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26 533,34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1 279,33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95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Исполненно на 5%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вывоз мусора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377,39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1 505,43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299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Исполненно на 399%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периода всего, в том числе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81 741,28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37 096,54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45%.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280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Общие и административные расходы, всего: в том числе: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81 741,28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37 096,54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45%.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6.5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расходы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12 496,74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6 680,94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 47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53%.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на выплату вознаграждений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#ДЕЛ/0!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затрат на предоставление услуг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981 756,35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481 088,92   </a:t>
                      </a:r>
                    </a:p>
                  </a:txBody>
                  <a:tcPr marL="6111" marR="6111" marT="61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51   </a:t>
                      </a:r>
                    </a:p>
                  </a:txBody>
                  <a:tcPr marL="6111" marR="6111" marT="61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49%.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IV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Доход (РБА*СП)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19 604,28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9 802,14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#ДЕЛ/0!</a:t>
                      </a:r>
                    </a:p>
                  </a:txBody>
                  <a:tcPr marL="6111" marR="6111" marT="61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доходов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1 001 360,63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490 891,06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51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49%.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VII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Объем оказываемых услуг (товаров, работ)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тыс.Гкал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21 817,20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10 561,57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52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Исполненно на 56%.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необоснованный доход</a:t>
                      </a:r>
                    </a:p>
                  </a:txBody>
                  <a:tcPr marL="6111" marR="6111" marT="611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108 911,36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62 348,00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43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Исполненно на 57%.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IX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Тариф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тенге/ Гкал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40,91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  46,48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14   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111" marR="6111" marT="61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об из исполнении тарифной сметы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передаче и распределению электрической энергии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898889"/>
              </p:ext>
            </p:extLst>
          </p:nvPr>
        </p:nvGraphicFramePr>
        <p:xfrm>
          <a:off x="323528" y="908720"/>
          <a:ext cx="8568952" cy="5672068"/>
        </p:xfrm>
        <a:graphic>
          <a:graphicData uri="http://schemas.openxmlformats.org/drawingml/2006/table">
            <a:tbl>
              <a:tblPr/>
              <a:tblGrid>
                <a:gridCol w="432048"/>
                <a:gridCol w="2664296"/>
                <a:gridCol w="720080"/>
                <a:gridCol w="1008112"/>
                <a:gridCol w="1008112"/>
                <a:gridCol w="808655"/>
                <a:gridCol w="1927649"/>
              </a:tblGrid>
              <a:tr h="3977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показателей*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Предусмотрено в утвержденной тарифной смете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Фактически сложившиеся показатели тарифной сметы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отклонения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4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1003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Затраты на производство товаров и предоставление услуг, всего, в том числе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тысяч тенге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550 794,66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376 765,49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32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03846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Материальные затраты, всего, в том числе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18 392,62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12 365,02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33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Сырье и материалы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3 228,98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4 596,07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42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проведение плановых работ на обслуживание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Горюче-смазочные материалы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14 726,31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7 610,77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48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52%.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Энергия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437,33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158,19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64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36%.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со снижением объема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на оплату труда, всего, в том числе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112 946,95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194 054,84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72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на 172%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52178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Амортизация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51 971,59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/>
                      </a:endParaRP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/>
                      </a:endParaRP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21003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Ремонт, всего, в том числе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91 169,44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30 169,31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67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на 33%. </a:t>
                      </a:r>
                      <a:r>
                        <a:rPr lang="ru-RU" sz="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Заключены </a:t>
                      </a:r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договоры. Идут подготовительные работы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затраты (расшифровать), в т.ч.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328 285,65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88 204,74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73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на </a:t>
                      </a:r>
                      <a:r>
                        <a:rPr lang="ru-RU" sz="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27% </a:t>
                      </a:r>
                      <a:endParaRPr lang="ru-RU" sz="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/>
                      </a:endParaRP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3375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Покупка электрической энергии для восполнения потерь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300 000,00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85 868,77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71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29%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Расходы периода всего, в том числе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30 139,05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38 013,81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26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Общие и административные расходы, всего: в том числе: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30 139,05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38 013,81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26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на 126% </a:t>
                      </a:r>
                      <a:r>
                        <a:rPr lang="ru-RU" sz="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. Не все затраты утверждены в тарифной смете</a:t>
                      </a:r>
                      <a:endParaRPr lang="ru-RU" sz="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/>
                      </a:endParaRP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Заработная плата административного персонала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20 985,93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11 880,00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43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57%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Социальный налог и соц отчисления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1 794,30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1 015,74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43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57%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003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Налоги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380,75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2 474,76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550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все затраты по налогам утверждены в тарифной смете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6.5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расходы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6 978,07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22 643,31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224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Исполнено </a:t>
                      </a:r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на 324% </a:t>
                      </a:r>
                      <a:r>
                        <a:rPr lang="ru-RU" sz="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Не все затраты утверждены в тарифной смете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III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затрат на предоставление услуг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580 933,71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414 779,30   </a:t>
                      </a:r>
                    </a:p>
                  </a:txBody>
                  <a:tcPr marL="4429" marR="4429" marT="4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29   </a:t>
                      </a:r>
                    </a:p>
                  </a:txBody>
                  <a:tcPr marL="4429" marR="4429" marT="442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доходов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// -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580 933,71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414 779,30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29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VII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Объем оказываемых услуг (товаров, работ)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тыс.Гкал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243 264,33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132 464,95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46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Увеличение объема оказанных услуг не зависящих от субъекта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70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VIII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Нормативные технические потери</a:t>
                      </a:r>
                    </a:p>
                  </a:txBody>
                  <a:tcPr marL="4429" marR="4429" marT="44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11,00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  11,00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-  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7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тыс.Гкал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26 263,06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6 028,04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-              77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7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IX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Тариф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тенге/ Гкал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2,39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            3,13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                31   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429" marR="4429" marT="4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57BC99-28B5-4A90-9C9D-07D668D7D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573"/>
            <a:ext cx="8712968" cy="883366"/>
          </a:xfrm>
        </p:spPr>
        <p:txBody>
          <a:bodyPr>
            <a:norm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соблюдении показателей качества и надежности регулируемых услуг по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итогам полугодия 2024 года  ТОО «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Окжетпес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-Т» Вид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услуги:  Передача и распределение тепловой энергией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170642"/>
              </p:ext>
            </p:extLst>
          </p:nvPr>
        </p:nvGraphicFramePr>
        <p:xfrm>
          <a:off x="179512" y="836712"/>
          <a:ext cx="8640961" cy="3240360"/>
        </p:xfrm>
        <a:graphic>
          <a:graphicData uri="http://schemas.openxmlformats.org/drawingml/2006/table">
            <a:tbl>
              <a:tblPr/>
              <a:tblGrid>
                <a:gridCol w="343306"/>
                <a:gridCol w="1418096"/>
                <a:gridCol w="1480924"/>
                <a:gridCol w="666415"/>
                <a:gridCol w="1285710"/>
                <a:gridCol w="1723255"/>
                <a:gridCol w="1723255"/>
              </a:tblGrid>
              <a:tr h="5400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Показатель качества и надежности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года (полугодия), предшествующего отчетному периоду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2024 год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 (полугодия)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(обоснование) несоблюдения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1,75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121636,36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56042,99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подготовительные работы.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36473,21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72178,56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11071,43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66196,46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51356,02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подготовительные работы.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50547,24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22566,81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подготовительные работы.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F257BC99-28B5-4A90-9C9D-07D668D7DE9B}"/>
              </a:ext>
            </a:extLst>
          </p:cNvPr>
          <p:cNvSpPr txBox="1">
            <a:spLocks/>
          </p:cNvSpPr>
          <p:nvPr/>
        </p:nvSpPr>
        <p:spPr>
          <a:xfrm>
            <a:off x="323528" y="4149080"/>
            <a:ext cx="871296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соблюдении показателей качества и надежности регулируемых услуг по итогам полугодия 2024 года  ТОО «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Окжетпес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-Т» Вид услуги:  Отведение сточных вод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450147"/>
              </p:ext>
            </p:extLst>
          </p:nvPr>
        </p:nvGraphicFramePr>
        <p:xfrm>
          <a:off x="251520" y="4797152"/>
          <a:ext cx="8640960" cy="1728193"/>
        </p:xfrm>
        <a:graphic>
          <a:graphicData uri="http://schemas.openxmlformats.org/drawingml/2006/table">
            <a:tbl>
              <a:tblPr/>
              <a:tblGrid>
                <a:gridCol w="343305"/>
                <a:gridCol w="1418096"/>
                <a:gridCol w="1480924"/>
                <a:gridCol w="666415"/>
                <a:gridCol w="1285710"/>
                <a:gridCol w="1723255"/>
                <a:gridCol w="1723255"/>
              </a:tblGrid>
              <a:tr h="6480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Показатель качества и надежности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года (полугодия), предшествующего отчетному периоду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2024 год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 (полугодия)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(обоснование) несоблюдения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13,3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5,09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136182,34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83581,25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подготовительные работы.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1,33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0,665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13368,4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211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F257BC99-28B5-4A90-9C9D-07D668D7D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16632"/>
            <a:ext cx="8712968" cy="807159"/>
          </a:xfrm>
        </p:spPr>
        <p:txBody>
          <a:bodyPr>
            <a:norm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соблюдении показателей качества и надежности регулируемых услуг по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итогам полугодия 2024 года  ТОО «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Окжетпес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-Т» Вид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услуги: 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Снабжение тепловой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энергией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944165"/>
              </p:ext>
            </p:extLst>
          </p:nvPr>
        </p:nvGraphicFramePr>
        <p:xfrm>
          <a:off x="107504" y="908720"/>
          <a:ext cx="8784975" cy="1786189"/>
        </p:xfrm>
        <a:graphic>
          <a:graphicData uri="http://schemas.openxmlformats.org/drawingml/2006/table">
            <a:tbl>
              <a:tblPr/>
              <a:tblGrid>
                <a:gridCol w="1861224"/>
                <a:gridCol w="1116734"/>
                <a:gridCol w="1265632"/>
                <a:gridCol w="1116734"/>
                <a:gridCol w="1116734"/>
                <a:gridCol w="967836"/>
                <a:gridCol w="1340081"/>
              </a:tblGrid>
              <a:tr h="7104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Показатель качества и надежности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года (полугодия), предшествующего отчетному периоду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2024 год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 (полугодия)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(обоснование) несоблюдения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5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1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планируется выйти с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корректировкой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1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338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планируется выйти с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корректировкой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F257BC99-28B5-4A90-9C9D-07D668D7DE9B}"/>
              </a:ext>
            </a:extLst>
          </p:cNvPr>
          <p:cNvSpPr txBox="1">
            <a:spLocks/>
          </p:cNvSpPr>
          <p:nvPr/>
        </p:nvSpPr>
        <p:spPr>
          <a:xfrm>
            <a:off x="210469" y="2708920"/>
            <a:ext cx="8712968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соблюдении показателей качества и надежности регулируемых услуг по итогам полугодия 2024 года  ТОО «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Окжетпес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-Т» Вид услуги:  Подача воды по распределительным сетям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804183"/>
              </p:ext>
            </p:extLst>
          </p:nvPr>
        </p:nvGraphicFramePr>
        <p:xfrm>
          <a:off x="331310" y="3647344"/>
          <a:ext cx="8471285" cy="2016225"/>
        </p:xfrm>
        <a:graphic>
          <a:graphicData uri="http://schemas.openxmlformats.org/drawingml/2006/table">
            <a:tbl>
              <a:tblPr/>
              <a:tblGrid>
                <a:gridCol w="336564"/>
                <a:gridCol w="1390250"/>
                <a:gridCol w="1451844"/>
                <a:gridCol w="653329"/>
                <a:gridCol w="1260464"/>
                <a:gridCol w="1689417"/>
                <a:gridCol w="1689417"/>
              </a:tblGrid>
              <a:tr h="7560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Показатель качества и надежности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года (полугодия), предшествующего отчетному периоду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2024 год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 (полугодия)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(обоснование) несоблюдения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9,6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4,30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38525,84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Планируется корректировка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10,9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5,40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1557,07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Планируется корректировка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30431,62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3175,36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подготовительные работы.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420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E57B660-7F7B-4E04-99F0-263207A46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76064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достижении показателей эффективности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услуги:  Передача и распределение тепловой энергией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222423"/>
              </p:ext>
            </p:extLst>
          </p:nvPr>
        </p:nvGraphicFramePr>
        <p:xfrm>
          <a:off x="179512" y="692696"/>
          <a:ext cx="8640960" cy="2952326"/>
        </p:xfrm>
        <a:graphic>
          <a:graphicData uri="http://schemas.openxmlformats.org/drawingml/2006/table">
            <a:tbl>
              <a:tblPr/>
              <a:tblGrid>
                <a:gridCol w="343305"/>
                <a:gridCol w="1418096"/>
                <a:gridCol w="1480924"/>
                <a:gridCol w="666415"/>
                <a:gridCol w="1285710"/>
                <a:gridCol w="1723255"/>
                <a:gridCol w="1723255"/>
              </a:tblGrid>
              <a:tr h="4920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Показатель эффективности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года (полугодия), предшествующего отчетному периоду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2024 год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 (полугодия)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(обоснование) несоблюдения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0,059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121636,36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56042,99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подготовительные работы.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36473,21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72178,56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11071,43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66196,46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51356,02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50547,24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22566,81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подготовительные работы.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0E57B660-7F7B-4E04-99F0-263207A46528}"/>
              </a:ext>
            </a:extLst>
          </p:cNvPr>
          <p:cNvSpPr txBox="1">
            <a:spLocks/>
          </p:cNvSpPr>
          <p:nvPr/>
        </p:nvSpPr>
        <p:spPr>
          <a:xfrm>
            <a:off x="443746" y="371703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достижении показателей эффективности</a:t>
            </a:r>
            <a:br>
              <a:rPr 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 услуги:  Снабжение тепловой энергией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885555"/>
              </p:ext>
            </p:extLst>
          </p:nvPr>
        </p:nvGraphicFramePr>
        <p:xfrm>
          <a:off x="166057" y="4365104"/>
          <a:ext cx="8784977" cy="1944217"/>
        </p:xfrm>
        <a:graphic>
          <a:graphicData uri="http://schemas.openxmlformats.org/drawingml/2006/table">
            <a:tbl>
              <a:tblPr/>
              <a:tblGrid>
                <a:gridCol w="349027"/>
                <a:gridCol w="1441731"/>
                <a:gridCol w="1505606"/>
                <a:gridCol w="677522"/>
                <a:gridCol w="1307139"/>
                <a:gridCol w="1751976"/>
                <a:gridCol w="1751976"/>
              </a:tblGrid>
              <a:tr h="729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Показатель эффективности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года (полугодия), предшествующего отчетному периоду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(на __ год)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 (полугодия)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достижения показателей эффективности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(обоснование) недостижения показателей эффективности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0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планируется выйти с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корректрировкой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0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338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планируется выйти с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корректировкой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080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0E57B660-7F7B-4E04-99F0-263207A46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достижении показателей эффективности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услуги: 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воды по распределительным сетям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534053"/>
              </p:ext>
            </p:extLst>
          </p:nvPr>
        </p:nvGraphicFramePr>
        <p:xfrm>
          <a:off x="323528" y="908720"/>
          <a:ext cx="8496945" cy="1584177"/>
        </p:xfrm>
        <a:graphic>
          <a:graphicData uri="http://schemas.openxmlformats.org/drawingml/2006/table">
            <a:tbl>
              <a:tblPr/>
              <a:tblGrid>
                <a:gridCol w="337584"/>
                <a:gridCol w="1394461"/>
                <a:gridCol w="1456242"/>
                <a:gridCol w="655308"/>
                <a:gridCol w="1264282"/>
                <a:gridCol w="1694534"/>
                <a:gridCol w="1694534"/>
              </a:tblGrid>
              <a:tr h="5940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Показатель эффективности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года (полугодия), предшествующего отчетному периоду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на 2024 год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 (полугодия)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(обоснование) несоблюдения показателей надежности и качества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416" marR="6416" marT="64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38525,84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Планируется корректировка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1557,07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Планируется корректировка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30431,62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3175,36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подготовительные работы.</a:t>
                      </a:r>
                    </a:p>
                  </a:txBody>
                  <a:tcPr marL="6416" marR="6416" marT="6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0E57B660-7F7B-4E04-99F0-263207A46528}"/>
              </a:ext>
            </a:extLst>
          </p:cNvPr>
          <p:cNvSpPr txBox="1">
            <a:spLocks/>
          </p:cNvSpPr>
          <p:nvPr/>
        </p:nvSpPr>
        <p:spPr>
          <a:xfrm>
            <a:off x="467544" y="2636912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достижении показателей эффективности</a:t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 услуги:  Отведение сточных вод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749626"/>
              </p:ext>
            </p:extLst>
          </p:nvPr>
        </p:nvGraphicFramePr>
        <p:xfrm>
          <a:off x="297868" y="3501008"/>
          <a:ext cx="8568952" cy="1656183"/>
        </p:xfrm>
        <a:graphic>
          <a:graphicData uri="http://schemas.openxmlformats.org/drawingml/2006/table">
            <a:tbl>
              <a:tblPr/>
              <a:tblGrid>
                <a:gridCol w="289400"/>
                <a:gridCol w="1103337"/>
                <a:gridCol w="1736400"/>
                <a:gridCol w="671498"/>
                <a:gridCol w="1295517"/>
                <a:gridCol w="1736400"/>
                <a:gridCol w="1736400"/>
              </a:tblGrid>
              <a:tr h="621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Показатель эффективности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года (полугодия), предшествующего отчетному периоду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2024 год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 (полугодия)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достижения показателей эффективности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(обоснование) недостижения показателей эффективности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136182,34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83581,25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подготовительные работы.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0,001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13368,4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связи с передачей сетей в ОЖКХ работа производиться не будет</a:t>
                      </a:r>
                    </a:p>
                  </a:txBody>
                  <a:tcPr marL="6518" marR="6518" marT="6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785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796" y="188640"/>
            <a:ext cx="7772400" cy="77553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ФИНАНСОВО-ХОЗЯЙСТВЕННАЯ ДЕЯТЕЛЬНОСТЬ</a:t>
            </a:r>
            <a:endParaRPr lang="ru-RU" sz="24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384170" y="5575829"/>
            <a:ext cx="457200" cy="457200"/>
          </a:xfrm>
          <a:noFill/>
        </p:spPr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79512" y="587727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11654" y="825679"/>
            <a:ext cx="11512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ТЕНГЕ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771800" y="5985725"/>
            <a:ext cx="3528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Убыток: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690 905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5575" y="541967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3 537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70489" y="5419672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4 228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028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00000000-0008-0000-01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6574102"/>
              </p:ext>
            </p:extLst>
          </p:nvPr>
        </p:nvGraphicFramePr>
        <p:xfrm>
          <a:off x="467544" y="1196752"/>
          <a:ext cx="3312368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Диаграмма 13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00000000-0008-0000-01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5693930"/>
              </p:ext>
            </p:extLst>
          </p:nvPr>
        </p:nvGraphicFramePr>
        <p:xfrm>
          <a:off x="4014192" y="1412776"/>
          <a:ext cx="4572000" cy="3766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6892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idx="4294967295"/>
          </p:nvPr>
        </p:nvSpPr>
        <p:spPr>
          <a:xfrm>
            <a:off x="357158" y="1071546"/>
            <a:ext cx="8429626" cy="2857520"/>
          </a:xfrm>
        </p:spPr>
        <p:txBody>
          <a:bodyPr>
            <a:normAutofit lnSpcReduction="10000"/>
          </a:bodyPr>
          <a:lstStyle/>
          <a:p>
            <a:pPr marL="365125" indent="-255588" eaLnBrk="1" hangingPunct="1">
              <a:buFont typeface="Wingdings 2" pitchFamily="18" charset="2"/>
              <a:buNone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Начало деятельности: </a:t>
            </a:r>
            <a:r>
              <a:rPr lang="ru-RU" sz="1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апреля 2016г.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65125" indent="-255588" eaLnBrk="1" hangingPunct="1">
              <a:buFont typeface="Wingdings 2" pitchFamily="18" charset="2"/>
              <a:buNone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Численность персонала: </a:t>
            </a: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705 </a:t>
            </a:r>
            <a:r>
              <a:rPr lang="ru-RU" sz="1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человек.</a:t>
            </a:r>
          </a:p>
          <a:p>
            <a:pPr marL="365125" indent="-255588" eaLnBrk="1" hangingPunct="1">
              <a:buFont typeface="Wingdings 2" pitchFamily="18" charset="2"/>
              <a:buNone/>
            </a:pPr>
            <a:endParaRPr lang="ru-RU" sz="17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125" indent="-255588" eaLnBrk="1" hangingPunct="1">
              <a:buFont typeface="Wingdings 2" pitchFamily="18" charset="2"/>
              <a:buNone/>
            </a:pPr>
            <a:r>
              <a:rPr lang="ru-RU" sz="17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Тарифы на регулируемые виды деятельности:</a:t>
            </a:r>
          </a:p>
          <a:p>
            <a:pPr marL="620713" lvl="1" eaLnBrk="1" hangingPunct="1">
              <a:buFont typeface="Wingdings 3" pitchFamily="18" charset="2"/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1. Передача и распределение тепловой энергии – </a:t>
            </a:r>
            <a:r>
              <a:rPr lang="ru-RU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7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704,98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тенге/Гкал.</a:t>
            </a:r>
          </a:p>
          <a:p>
            <a:pPr marL="620713" lvl="1" eaLnBrk="1" hangingPunct="1">
              <a:buFont typeface="Wingdings 3" pitchFamily="18" charset="2"/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2. Снабжение тепловой энергией – </a:t>
            </a:r>
            <a:r>
              <a:rPr lang="ru-RU" sz="17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1050,79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тенге/Гкал.</a:t>
            </a:r>
          </a:p>
          <a:p>
            <a:pPr marL="620713" lvl="1" eaLnBrk="1" hangingPunct="1">
              <a:buFont typeface="Wingdings 3" pitchFamily="18" charset="2"/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3. Передача и распределение электрической энергии – </a:t>
            </a:r>
            <a:r>
              <a:rPr lang="ru-RU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2,39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тенге/кВт*ч.</a:t>
            </a:r>
          </a:p>
          <a:p>
            <a:pPr marL="620713" lvl="1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4. Подача воды по распределительным сетям – </a:t>
            </a:r>
            <a:r>
              <a:rPr lang="ru-RU" sz="17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284,01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тенге/м3.</a:t>
            </a:r>
          </a:p>
          <a:p>
            <a:pPr marL="620713" lvl="1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5. Отведение сточных вод – </a:t>
            </a:r>
            <a:r>
              <a:rPr lang="ru-RU" sz="17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40,81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тенге/м3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 eaLnBrk="1" hangingPunct="1">
              <a:buFont typeface="Wingdings 2" pitchFamily="18" charset="2"/>
              <a:buNone/>
            </a:pPr>
            <a:endParaRPr lang="ru-RU" sz="17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125" indent="-255588" eaLnBrk="1" hangingPunct="1">
              <a:buFont typeface="Wingdings 2" pitchFamily="18" charset="2"/>
              <a:buNone/>
            </a:pP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95736" y="274638"/>
            <a:ext cx="5544616" cy="582594"/>
          </a:xfrm>
          <a:effectLst/>
        </p:spPr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Общие сведения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28596" y="928670"/>
            <a:ext cx="8286750" cy="158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501090" y="6286520"/>
            <a:ext cx="457200" cy="457200"/>
          </a:xfrm>
          <a:noFill/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tx1"/>
                </a:solidFill>
              </a:rPr>
              <a:pPr/>
              <a:t>2</a:t>
            </a:fld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308333"/>
              </p:ext>
            </p:extLst>
          </p:nvPr>
        </p:nvGraphicFramePr>
        <p:xfrm>
          <a:off x="357158" y="3929066"/>
          <a:ext cx="8501123" cy="2425200"/>
        </p:xfrm>
        <a:graphic>
          <a:graphicData uri="http://schemas.openxmlformats.org/drawingml/2006/table">
            <a:tbl>
              <a:tblPr/>
              <a:tblGrid>
                <a:gridCol w="29651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654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5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880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69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5864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Информация по абонентам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абонентов по всем видам услуг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65 557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Физические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62 911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2 646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Потребители тепла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62 740</a:t>
                      </a:r>
                      <a:endParaRPr lang="ru-RU" sz="11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Потребители ХВС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51 493</a:t>
                      </a:r>
                      <a:endParaRPr lang="ru-RU" sz="11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1.1. Физические лица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60 690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3.1. Физические лица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49 483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1.2. 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2 050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3.2. 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2 010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072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Потребители ГВС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62 354</a:t>
                      </a:r>
                      <a:endParaRPr lang="ru-RU" sz="11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Потребители КНС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 smtClean="0">
                          <a:solidFill>
                            <a:srgbClr val="0000FF"/>
                          </a:solidFill>
                          <a:latin typeface="Times New Roman"/>
                        </a:rPr>
                        <a:t>53 829</a:t>
                      </a:r>
                      <a:endParaRPr lang="ru-RU" sz="1100" b="1" i="0" u="none" strike="noStrike" dirty="0">
                        <a:solidFill>
                          <a:srgbClr val="0000FF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2.1. Физические лица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60 365</a:t>
                      </a:r>
                      <a:endParaRPr lang="ru-RU" sz="1100" b="0" i="0" u="none" strike="noStrike" baseline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4.1. Физические лица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51 822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2.2. 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1 989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4.2. 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327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67544" y="670587"/>
            <a:ext cx="302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тепловая энергия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625227"/>
              </p:ext>
            </p:extLst>
          </p:nvPr>
        </p:nvGraphicFramePr>
        <p:xfrm>
          <a:off x="179512" y="980728"/>
          <a:ext cx="417646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5364088" y="674166"/>
            <a:ext cx="2808312" cy="426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холодное водоснабжение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4946891"/>
              </p:ext>
            </p:extLst>
          </p:nvPr>
        </p:nvGraphicFramePr>
        <p:xfrm>
          <a:off x="4499992" y="908720"/>
          <a:ext cx="374441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Заголовок 1"/>
          <p:cNvSpPr txBox="1">
            <a:spLocks/>
          </p:cNvSpPr>
          <p:nvPr/>
        </p:nvSpPr>
        <p:spPr>
          <a:xfrm>
            <a:off x="1159287" y="5247022"/>
            <a:ext cx="2592288" cy="377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электрическая энергия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516524"/>
              </p:ext>
            </p:extLst>
          </p:nvPr>
        </p:nvGraphicFramePr>
        <p:xfrm>
          <a:off x="3419872" y="4221088"/>
          <a:ext cx="439248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339752" y="211264"/>
            <a:ext cx="4752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объемах предоставленных услуг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46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047" y="655060"/>
            <a:ext cx="8391876" cy="2053860"/>
          </a:xfrm>
        </p:spPr>
        <p:txBody>
          <a:bodyPr>
            <a:norm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</a:t>
            </a:r>
            <a:r>
              <a:rPr lang="en-US" sz="1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Telegram 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Бот, сайт: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показаний с приборов учета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детализации квитанции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заявки на опломбировку прибора учета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Реализована возможность оставить обращение генеральному директору предприятия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Реализована возможность оставить обращение об отсутствии ХВС, ГВС и Электроэнергии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0" algn="just" fontAlgn="base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Ежемесячное уведомление о выставлении счетов за коммунальные услуги физическим лицам и индивидуальным предпринимателям и возможность внесения оплаты через мобильные приложения банков второго уровня.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формирования квитанции на оплату коммунальных услуг в режиме онлайн</a:t>
            </a:r>
          </a:p>
          <a:p>
            <a:pPr>
              <a:buFontTx/>
              <a:buChar char="-"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03222" y="2708920"/>
            <a:ext cx="8465543" cy="5400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1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показаний с приборов учета в для дальнейшей передачи в бот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Ведется разъяснительная работа по начислению и задолженности</a:t>
            </a:r>
          </a:p>
          <a:p>
            <a:endParaRPr lang="ru-RU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46699" y="124845"/>
            <a:ext cx="77724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ПОТРЕБИТЕЛЯМИ</a:t>
            </a:r>
            <a:endParaRPr lang="ru-RU" sz="1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9331" y="908720"/>
            <a:ext cx="19074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www.okjetpest.kz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3829" y="3248980"/>
            <a:ext cx="85689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«Досудебный кабинет» 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 постоянный прием потребителей по вопросам задолженности, проводится разбирательство возникновения задолженности.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гарантийное обязательство на погашение задолженности частями в соответствии с утвержденным регламентом предприятия.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87845" y="4437112"/>
            <a:ext cx="828092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ПЕРСПЕКТИВАХ ДЕЯТЕЛЬНОСТИ (ПЛАНЫ РАЗВИТИЯ), В ТОМ ЧИСЛЕ ВОЗМОЖНЫХ ИЗМЕНЕНИЯХ ТАРИФОВ </a:t>
            </a:r>
          </a:p>
          <a:p>
            <a:pPr lvl="0" algn="ctr" fontAlgn="base"/>
            <a:endParaRPr lang="ru-RU" sz="1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buFont typeface="Wingdings" pitchFamily="2" charset="2"/>
              <a:buChar char="ü"/>
            </a:pP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Реализация  АСКУЭ (автоматизированная система коммерческого учета электроэнергии).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Реализация ИИСКУВ (информационно-измерительная система коммерческого учета воды).</a:t>
            </a:r>
          </a:p>
          <a:p>
            <a:pPr lvl="0" fontAlgn="base">
              <a:buFont typeface="Wingdings" pitchFamily="2" charset="2"/>
              <a:buChar char="ü"/>
            </a:pPr>
            <a:endParaRPr lang="ru-RU" sz="1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buFont typeface="Wingdings" pitchFamily="2" charset="2"/>
              <a:buChar char="ü"/>
            </a:pP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Реализация данного проекта позволит сократить сверхнормативные потери воды и электроэнергии, тем самым осуществить экономию средств предприятия.</a:t>
            </a:r>
          </a:p>
          <a:p>
            <a:pPr lvl="0" fontAlgn="base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" algn="just" fontAlgn="base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776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445624" cy="864096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утвержденной инвестиционной программы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 по итогам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полугодия 2024 года ТОО «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Окжетпес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-Т»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"Передача и распределение тепловой энергии"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669770"/>
              </p:ext>
            </p:extLst>
          </p:nvPr>
        </p:nvGraphicFramePr>
        <p:xfrm>
          <a:off x="179512" y="980728"/>
          <a:ext cx="8784975" cy="5400599"/>
        </p:xfrm>
        <a:graphic>
          <a:graphicData uri="http://schemas.openxmlformats.org/drawingml/2006/table">
            <a:tbl>
              <a:tblPr/>
              <a:tblGrid>
                <a:gridCol w="603678"/>
                <a:gridCol w="798966"/>
                <a:gridCol w="1732586"/>
                <a:gridCol w="516048"/>
                <a:gridCol w="642625"/>
                <a:gridCol w="372429"/>
                <a:gridCol w="642625"/>
                <a:gridCol w="554995"/>
                <a:gridCol w="516048"/>
                <a:gridCol w="535521"/>
                <a:gridCol w="934727"/>
                <a:gridCol w="934727"/>
              </a:tblGrid>
              <a:tr h="17663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Отчет о прибылях и убытках*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инвестиционной программы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9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регулируемых услуг и обслуживаемая территория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мероприятий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в натуральных показателях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Период предоставления услуги в рамках инвестиционной программы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отклонения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66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327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1.Передача и распределение тепловой энергии г. Темиртау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 участка теплотрассы от ТК-49 3-го микрорайона до дома № 16 3-А микрорайона с перезапиткой всей попадающих по врезке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3 126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Прилагается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121 636,36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56 042,99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-65 593,37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Договор №287 от 03.07.2024г с ТОО "Сарыарка".Закуп материала-100%.Ведутся демонтажные работы.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130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автотехники автомобиль на базе КАМАЗ с манипуляторной установкой 6т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36 473,21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Данная работа исполняться не будет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58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Дополнительные мероприятия на 2024 год ( в рамках государственной программы "Тариф в обмен на инвестиции" )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782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и установка приборов учета  тепловой энергии на вводе в МЖД и врезке на группу частных домов г. Темиртау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72 178,56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Данная работа исполняться не будет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838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электродвигателя ESQ V 355 GST6/0 315 /1500 IP23 IM1001 об/мин на ТНС №2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11 071,43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Данная работа исполняться не будет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2327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тепловых сетей 2-го микрорайона ( перемычка между пр. Металлургов и пр. Б. Момышулы )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880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66 196,46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51 356,02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Договор №284 от 28.06.2024г.ТОО "Парент строй"Закуп материала-100%.Ведутся демонтажные работы.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77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стальной запорной арматуры на тепловых сетях:ф800мм - 2 шт;ф 600мм-4 шт;ф400 мм-4 шт;ф300мм - 6 шт;ф 200мм -12 шт; ф 150 мм - 8 шт.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50 547,24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Данная работа исполняться не будет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665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Корректировка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3462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теплотрассы с увеличением диаметра от Ч.Валиханова,15 до Независимости,13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22 566,81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Работа в счет корректировки.Договор №282 от 04.07.2024г. от ТОО "Стройснаб КZ"Закуп материала-100%.Ведутся демонтажные работы.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8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по инвестиционной программе  на тепловых сетях :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4 006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358 103,26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129 965,82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298" marR="5298" marT="52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616" y="0"/>
            <a:ext cx="186531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017147"/>
              </p:ext>
            </p:extLst>
          </p:nvPr>
        </p:nvGraphicFramePr>
        <p:xfrm>
          <a:off x="179512" y="404664"/>
          <a:ext cx="8856982" cy="6178182"/>
        </p:xfrm>
        <a:graphic>
          <a:graphicData uri="http://schemas.openxmlformats.org/drawingml/2006/table">
            <a:tbl>
              <a:tblPr/>
              <a:tblGrid>
                <a:gridCol w="1800200"/>
                <a:gridCol w="504056"/>
                <a:gridCol w="432048"/>
                <a:gridCol w="504056"/>
                <a:gridCol w="393832"/>
                <a:gridCol w="522279"/>
                <a:gridCol w="380033"/>
                <a:gridCol w="432048"/>
                <a:gridCol w="504056"/>
                <a:gridCol w="576064"/>
                <a:gridCol w="432048"/>
                <a:gridCol w="576064"/>
                <a:gridCol w="504056"/>
                <a:gridCol w="773863"/>
                <a:gridCol w="522279"/>
              </a:tblGrid>
              <a:tr h="4363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фактических условиях и размерах финансирования инвестиционной программы, тыс. тенге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сопоставлении фактических показателей исполнения инвестиционной программы с показателями, утвержденными в инвестиционной программе**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Разъяснение причин отклонения достигнутых фактических показателей от показателей в утвержденной инвестиционной программе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повышения качества и надежности предоставляемых регулируемых услуг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083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мероприятий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собственные средства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Заемные средства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Бюджетные средства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Улучшение производственных показателей, %, по годам реализации в зависимости от утвержденной инвестиционной программы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потерь, %, по годам реализации в зависимости от утвержденной инвестиционной программы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аварийности, по годам реализации в зависимости от утвержденной инвестиционной программы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3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Амортизация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Прибыль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прошлого года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прошлого года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прошлого года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6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652" marR="4652" marT="46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4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 участка теплотрассы от ТК-49 3-го микрорайона до дома № 16 3-А микрорайона с перезапиткой всей попадающих по врезке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28 081,35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27 961,64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43,12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1,75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0,94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0,11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0,06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0,97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демонтажные работы.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автотехники автомобиль на базе КАМАЗ с манипуляторной установкой 6т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Дополнительные мероприятия на 2024 год ( в рамках государственной программы "Тариф в обмен на инвестиции" )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7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и установка приборов учета  тепловой энергии на вводе в МЖД и врезке на группу частных домов г. Темиртау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электродвигателя ESQ V 355 GST6/0 315 /1500 IP23 IM1001 об/мин на ТНС №2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4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тепловых сетей 2-го микрорайона ( перемычка между пр. Металлургов и пр. Б. Момышулы )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25 732,86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25 623,16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39,52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0,001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демонтажные работы.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стальной запорной арматуры на тепловых сетях:ф800мм - 2 шт;ф 600мм-4 шт;ф400 мм-4 шт;ф300мм - 6 шт;ф 200мм -12 шт; ф 150 мм - 8 шт.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6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Корректировка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7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теплотрассы с увеличением диаметра от Ч.Валиханова,15 до Независимости,13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11 307,51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11 259,30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17,36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0,0006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Закуп материала-100%.Ведутся демонтажные работы.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по инвестиционной программе  на тепловых сетях :</a:t>
                      </a:r>
                    </a:p>
                  </a:txBody>
                  <a:tcPr marL="4652" marR="4652" marT="46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65 121,72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64 844,10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4652" marR="4652" marT="46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652" marR="4652" marT="46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491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14176" y="188640"/>
            <a:ext cx="844562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утвержденной инвестиционной программы на 2024 год по итогам полугодия 2024 года ТОО «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Окжетпес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-Т»</a:t>
            </a:r>
            <a:b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«Снабжение тепловой энергии"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272907"/>
              </p:ext>
            </p:extLst>
          </p:nvPr>
        </p:nvGraphicFramePr>
        <p:xfrm>
          <a:off x="144501" y="908720"/>
          <a:ext cx="8784974" cy="3370998"/>
        </p:xfrm>
        <a:graphic>
          <a:graphicData uri="http://schemas.openxmlformats.org/drawingml/2006/table">
            <a:tbl>
              <a:tblPr/>
              <a:tblGrid>
                <a:gridCol w="976526"/>
                <a:gridCol w="976526"/>
                <a:gridCol w="976526"/>
                <a:gridCol w="398122"/>
                <a:gridCol w="309859"/>
                <a:gridCol w="495774"/>
                <a:gridCol w="495774"/>
                <a:gridCol w="428169"/>
                <a:gridCol w="398122"/>
                <a:gridCol w="413146"/>
                <a:gridCol w="721127"/>
                <a:gridCol w="721127"/>
                <a:gridCol w="375586"/>
                <a:gridCol w="377464"/>
                <a:gridCol w="360563"/>
                <a:gridCol w="360563"/>
              </a:tblGrid>
              <a:tr h="4641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Отчет о прибылях и убытках*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инвестиционной программы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фактических условиях и размерах финансирования инвестиционной программы, тыс. тенге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134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регулируемых услуг и обслуживаемая территория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мероприятий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в натуральных показателях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Период предоставления услуги в рамках инвестиционной программы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отклонения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собственные средства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Заемные средства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Бюджетные средства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1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Амортизация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Прибыль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39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93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Снабжение тепловой энергии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Операционная система Windows 10 Professional </a:t>
                      </a:r>
                    </a:p>
                  </a:txBody>
                  <a:tcPr marL="6644" marR="6644" marT="664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Прилагается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892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-892,00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планируется выйти с корректрировкой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9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Программное обеспечение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Microsoft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Office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365 Электронный ключ</a:t>
                      </a:r>
                    </a:p>
                  </a:txBody>
                  <a:tcPr marL="6644" marR="6644" marT="664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338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-338,00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44" marR="6644" marT="6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045082"/>
              </p:ext>
            </p:extLst>
          </p:nvPr>
        </p:nvGraphicFramePr>
        <p:xfrm>
          <a:off x="118842" y="4437112"/>
          <a:ext cx="8640958" cy="936104"/>
        </p:xfrm>
        <a:graphic>
          <a:graphicData uri="http://schemas.openxmlformats.org/drawingml/2006/table">
            <a:tbl>
              <a:tblPr/>
              <a:tblGrid>
                <a:gridCol w="996774"/>
                <a:gridCol w="936104"/>
                <a:gridCol w="1008112"/>
                <a:gridCol w="432048"/>
                <a:gridCol w="432048"/>
                <a:gridCol w="432048"/>
                <a:gridCol w="504056"/>
                <a:gridCol w="360040"/>
                <a:gridCol w="432048"/>
                <a:gridCol w="432048"/>
                <a:gridCol w="360040"/>
                <a:gridCol w="360040"/>
                <a:gridCol w="1080120"/>
                <a:gridCol w="875432"/>
              </a:tblGrid>
              <a:tr h="39451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Снабжение тепловой энергии</a:t>
                      </a:r>
                    </a:p>
                  </a:txBody>
                  <a:tcPr marL="8154" marR="8154" marT="8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Операционная система Windows 10 Professional </a:t>
                      </a:r>
                    </a:p>
                  </a:txBody>
                  <a:tcPr marL="8154" marR="8154" marT="815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</a:t>
                      </a:r>
                    </a:p>
                  </a:txBody>
                  <a:tcPr marL="8154" marR="8154" marT="8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планируется выйти с корректрировкой</a:t>
                      </a:r>
                    </a:p>
                  </a:txBody>
                  <a:tcPr marL="8154" marR="8154" marT="8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8154" marR="8154" marT="8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5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Программное обеспечение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Microsoft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Office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365 Электронный ключ</a:t>
                      </a:r>
                    </a:p>
                  </a:txBody>
                  <a:tcPr marL="8154" marR="8154" marT="815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</a:t>
                      </a:r>
                    </a:p>
                  </a:txBody>
                  <a:tcPr marL="8154" marR="8154" marT="8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154" marR="8154" marT="81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8154" marR="8154" marT="8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445624" cy="864096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утвержденной инвестиционной программы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 по итогам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полугодия 2024 года ТОО «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Окжетпес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-Т»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«Подача воды по распределительным сетям"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518891"/>
              </p:ext>
            </p:extLst>
          </p:nvPr>
        </p:nvGraphicFramePr>
        <p:xfrm>
          <a:off x="179512" y="908720"/>
          <a:ext cx="8568954" cy="5184575"/>
        </p:xfrm>
        <a:graphic>
          <a:graphicData uri="http://schemas.openxmlformats.org/drawingml/2006/table">
            <a:tbl>
              <a:tblPr/>
              <a:tblGrid>
                <a:gridCol w="476053"/>
                <a:gridCol w="998176"/>
                <a:gridCol w="998176"/>
                <a:gridCol w="406948"/>
                <a:gridCol w="506765"/>
                <a:gridCol w="368558"/>
                <a:gridCol w="506765"/>
                <a:gridCol w="437662"/>
                <a:gridCol w="406948"/>
                <a:gridCol w="422305"/>
                <a:gridCol w="737114"/>
                <a:gridCol w="737114"/>
                <a:gridCol w="414627"/>
                <a:gridCol w="414627"/>
                <a:gridCol w="368558"/>
                <a:gridCol w="368558"/>
              </a:tblGrid>
              <a:tr h="47114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Отчет о прибылях и убытках*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инвестиционной программы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фактических условиях и размерах финансирования инвестиционной программы, тыс. тенге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26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регулируемых услуг и обслуживаемая территория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мероприятий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в натуральных показателях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Период предоставления услуги в рамках инвестиционной программы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отклонения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собственные средства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Заемные средства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Бюджетные средства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Амортизация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Прибыль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891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46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Подача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воы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распределительным сетям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 ХПВ  на 7-ом микрорайоне от дома №9 до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пр.Комсомольского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Прилагается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38 525,84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-38 525,84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Корректировка по метражу и адресно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400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двух участков ХПВ на 7 микрорайоне от дома 26 до дома36 и от 22 до дома 31(ГНБ)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1 557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1 557,07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Заявка подана на гз.Закуп материала-100%.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980,88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576,19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760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Дополнительные мероприятия на 2024 год ( в рамках государственной программы "Тариф в обмен на инвестиции" )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9320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ХПВ на 5-ом микрорайоне от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пр.Момышулы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до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пр.Мира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методом горизонтально направленного бурения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30 431,62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3 175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-27 256,26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Данная работа исполняться не будет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2 000,32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1 175,04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46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по инвестиционной программе  на водопроводных сетях :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68 957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4 732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-64 225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2 981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1 751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475" marR="6475" marT="64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190"/>
            <a:ext cx="186531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637025"/>
              </p:ext>
            </p:extLst>
          </p:nvPr>
        </p:nvGraphicFramePr>
        <p:xfrm>
          <a:off x="179512" y="536664"/>
          <a:ext cx="8778077" cy="5808038"/>
        </p:xfrm>
        <a:graphic>
          <a:graphicData uri="http://schemas.openxmlformats.org/drawingml/2006/table">
            <a:tbl>
              <a:tblPr/>
              <a:tblGrid>
                <a:gridCol w="678605"/>
                <a:gridCol w="1193603"/>
                <a:gridCol w="1652159"/>
                <a:gridCol w="525371"/>
                <a:gridCol w="525371"/>
                <a:gridCol w="525371"/>
                <a:gridCol w="525371"/>
                <a:gridCol w="525371"/>
                <a:gridCol w="525371"/>
                <a:gridCol w="525371"/>
                <a:gridCol w="525371"/>
                <a:gridCol w="525371"/>
                <a:gridCol w="525371"/>
              </a:tblGrid>
              <a:tr h="46159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сопоставлении фактических показателей исполнения инвестиционной программы с показателями, утвержденными в инвестиционной программе**</a:t>
                      </a:r>
                    </a:p>
                  </a:txBody>
                  <a:tcPr marL="6384" marR="6384" marT="63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Разъяснение причин отклонения достигнутых фактических показателей от показателей в утвержденной инвестиционной программе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повышения качества и надежности предоставляемых регулируемых услуг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33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регулируемых услуг и обслуживаемая территория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мероприятий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Улучшение производственных показателей, %, по годам реализации в зависимости от утвержденной инвестиционной программы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потерь, %, по годам реализации в зависимости от утвержденной инвестиционной программы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аварийности, по годам реализации в зависимости от утвержденной инвестиционной программы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40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прошлого года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прошлого года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прошлого года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28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Подача воы по распределительным сетям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 ХПВ  на 7-ом микрорайоне от дома №9 до пр.Комсомольского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двух участков ХПВ на 7 микрорайоне от дома 26 до дома36 и от 22 до дома 31(ГНБ)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32,9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9,6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9,60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0,00002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0,00002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Заявка подана на гз.Закуп материала-100%.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Дополнительные мероприятия на 2024 год ( в рамках государственной программы "Тариф в обмен на инвестиции" )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ХПВ на 5-ом микрорайоне от пр.Момышулы до пр.Мира методом горизонтально направленного бурения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67,1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28,00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0,0012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0,0012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Данная работа исполняться не будет с мвязи с передачей сетей на баланс ОЖКХ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430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по инвестиционной программе  на водопроводных сетях :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384" marR="6384" marT="63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077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445624" cy="864096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утвержденной инвестиционной программы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 по итогам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полугодия 2024 года ТОО «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Окжетпес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-Т»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«Отведение сточных вод"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31839"/>
              </p:ext>
            </p:extLst>
          </p:nvPr>
        </p:nvGraphicFramePr>
        <p:xfrm>
          <a:off x="323528" y="1052736"/>
          <a:ext cx="8496944" cy="5184575"/>
        </p:xfrm>
        <a:graphic>
          <a:graphicData uri="http://schemas.openxmlformats.org/drawingml/2006/table">
            <a:tbl>
              <a:tblPr/>
              <a:tblGrid>
                <a:gridCol w="472053"/>
                <a:gridCol w="989787"/>
                <a:gridCol w="989787"/>
                <a:gridCol w="403528"/>
                <a:gridCol w="502508"/>
                <a:gridCol w="365460"/>
                <a:gridCol w="502508"/>
                <a:gridCol w="433984"/>
                <a:gridCol w="403528"/>
                <a:gridCol w="418757"/>
                <a:gridCol w="730919"/>
                <a:gridCol w="730919"/>
                <a:gridCol w="411143"/>
                <a:gridCol w="411143"/>
                <a:gridCol w="365460"/>
                <a:gridCol w="365460"/>
              </a:tblGrid>
              <a:tr h="62231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Отчет о прибылях и убытках*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инвестиционной программы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фактических условиях и размерах финансирования инвестиционной программы, тыс. тенге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54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регулируемых услуг и обслуживаемая территория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мероприятий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в натуральных показателях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Период предоставления услуги в рамках инвестиционной программы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причины отклонения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собственные средства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Заемные средства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Бюджетные средства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5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Амортизация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Прибыль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8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169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Отведение сточных вод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 напорного коллектора от ФНС квартала АБВ в сторону  КГН 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648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Прилагается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136 182,34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83 581,25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-52 601,09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Договор №287 от 03.07.2024г с ТОО "Сарыарка".Закуп материала-100%.Ведутся демонтажные работы.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70 405,16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11 839,64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060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Дополнительные мероприятия на 2024 год ( в рамках государственной программы "Тариф в обмен на инвестиции" )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440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самотечного коллектора ф 500 мм под проезжей частью пр.Республики-пр.Момышулы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13 368,40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-13 368,40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Данная работа исполняться не будет в связи с не поучением дохода 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31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по инвестиционной программе  на канализационных сетях :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880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648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 год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149 551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83 581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70 405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11 840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615" marR="6615" marT="66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86531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3335"/>
              </p:ext>
            </p:extLst>
          </p:nvPr>
        </p:nvGraphicFramePr>
        <p:xfrm>
          <a:off x="107504" y="692697"/>
          <a:ext cx="8712968" cy="5915880"/>
        </p:xfrm>
        <a:graphic>
          <a:graphicData uri="http://schemas.openxmlformats.org/drawingml/2006/table">
            <a:tbl>
              <a:tblPr/>
              <a:tblGrid>
                <a:gridCol w="673572"/>
                <a:gridCol w="1270644"/>
                <a:gridCol w="1554012"/>
                <a:gridCol w="521474"/>
                <a:gridCol w="521474"/>
                <a:gridCol w="521474"/>
                <a:gridCol w="521474"/>
                <a:gridCol w="521474"/>
                <a:gridCol w="521474"/>
                <a:gridCol w="521474"/>
                <a:gridCol w="521474"/>
                <a:gridCol w="521474"/>
                <a:gridCol w="521474"/>
              </a:tblGrid>
              <a:tr h="41435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Информация о сопоставлении фактических показателей исполнения инвестиционной программы с показателями, утвержденными в инвестиционной программе**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Разъяснение причин отклонения достигнутых фактических показателей от показателей в утвержденной инвестиционной программе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Оценка повышения качества и надежности предоставляемых регулируемых услуг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1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регулируемых услуг и обслуживаемая территория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мероприятий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Улучшение производственных показателей, %, по годам реализации в зависимости от утвержденной инвестиционной программы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потерь, %, по годам реализации в зависимости от утвержденной инвестиционной программы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аварийности, по годам реализации в зависимости от утвержденной инвестиционной программы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79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прошлого года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прошлого года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прошлого года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 текущего года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7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18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Отведение сточных вод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 напорного коллектора от ФНС квартала АБВ в сторону  КГН 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100,00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13,30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5,09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13,30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5,09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Заявка подана на гз.Закуп материала-100%.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 достигнут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18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Дополнительные мероприятия на 2024 год ( в рамках государственной программы "Тариф в обмен на инвестиции" )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032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Замена участка самотечного коллектора ф 500 мм под проезжей частью пр.Республики-пр.Момышулы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Данная работа исполняться не будет с мвязи с передачей сетей на баланс ОЖКХ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61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по инвестиционной программе  на канализационных сетях :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2570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4853</TotalTime>
  <Words>5603</Words>
  <Application>Microsoft Office PowerPoint</Application>
  <PresentationFormat>Экран (4:3)</PresentationFormat>
  <Paragraphs>2006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Общие сведения</vt:lpstr>
      <vt:lpstr>Информация об исполнении утвержденной инвестиционной программы на 2024 год по итогам полугодия 2024 года ТОО «Окжетпес-Т» услуги "Передача и распределение тепловой энергии"</vt:lpstr>
      <vt:lpstr>Презентация PowerPoint</vt:lpstr>
      <vt:lpstr>Презентация PowerPoint</vt:lpstr>
      <vt:lpstr>Информация об исполнении утвержденной инвестиционной программы на 2024 год по итогам полугодия 2024 года ТОО «Окжетпес-Т» услуги «Подача воды по распределительным сетям"</vt:lpstr>
      <vt:lpstr>Презентация PowerPoint</vt:lpstr>
      <vt:lpstr>Информация об исполнении утвержденной инвестиционной программы на 2024 год по итогам полугодия 2024 года ТОО «Окжетпес-Т» услуги «Отведение сточных вод"</vt:lpstr>
      <vt:lpstr>Презентация PowerPoint</vt:lpstr>
      <vt:lpstr>Отчет об из исполнении тарифной сметы Услуги по передаче и распределению тепловой энергии</vt:lpstr>
      <vt:lpstr>Отчет об из исполнении тарифной сметы Услуги по снабжению тепловой энергией</vt:lpstr>
      <vt:lpstr>Отчет об из исполнении тарифной сметы Услуги по подаче воды по распределительным сетям</vt:lpstr>
      <vt:lpstr>Отчет об из исполнении тарифной сметы Услуги по отведению сточных вод</vt:lpstr>
      <vt:lpstr>Отчет об из исполнении тарифной сметы Услуги по передаче и распределению электрической энергии</vt:lpstr>
      <vt:lpstr>Информация о соблюдении показателей качества и надежности регулируемых услуг по итогам полугодия 2024 года  ТОО «Окжетпес-Т» Вид услуги:  Передача и распределение тепловой энергией</vt:lpstr>
      <vt:lpstr>Информация о соблюдении показателей качества и надежности регулируемых услуг по итогам полугодия 2024 года  ТОО «Окжетпес-Т» Вид услуги:  Снабжение тепловой энергией</vt:lpstr>
      <vt:lpstr>Информация о достижении показателей эффективности Вид услуги:  Передача и распределение тепловой энергией</vt:lpstr>
      <vt:lpstr>Информация о достижении показателей эффективности Вид услуги:  Подача воды по распределительным сетям</vt:lpstr>
      <vt:lpstr>ФИНАНСОВО-ХОЗЯЙСТВЕННАЯ ДЕЯТЕЛЬНОСТЬ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ww</cp:lastModifiedBy>
  <cp:revision>270</cp:revision>
  <cp:lastPrinted>2024-07-26T03:20:02Z</cp:lastPrinted>
  <dcterms:created xsi:type="dcterms:W3CDTF">2021-04-26T05:35:55Z</dcterms:created>
  <dcterms:modified xsi:type="dcterms:W3CDTF">2024-07-29T04:13:27Z</dcterms:modified>
</cp:coreProperties>
</file>