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1" r:id="rId2"/>
    <p:sldId id="262" r:id="rId3"/>
    <p:sldId id="302" r:id="rId4"/>
    <p:sldId id="308" r:id="rId5"/>
    <p:sldId id="288" r:id="rId6"/>
    <p:sldId id="295" r:id="rId7"/>
    <p:sldId id="300" r:id="rId8"/>
    <p:sldId id="309" r:id="rId9"/>
    <p:sldId id="286" r:id="rId10"/>
    <p:sldId id="292" r:id="rId11"/>
    <p:sldId id="299" r:id="rId12"/>
    <p:sldId id="310" r:id="rId13"/>
    <p:sldId id="311" r:id="rId14"/>
    <p:sldId id="307" r:id="rId15"/>
    <p:sldId id="335" r:id="rId16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8194" autoAdjust="0"/>
  </p:normalViewPr>
  <p:slideViewPr>
    <p:cSldViewPr>
      <p:cViewPr varScale="1">
        <p:scale>
          <a:sx n="67" d="100"/>
          <a:sy n="67" d="100"/>
        </p:scale>
        <p:origin x="2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7.240\_scan_econom\&#1048;&#1057;&#1055;&#1054;&#1051;&#1053;&#1045;&#1053;&#1048;&#1045;%20&#1058;&#1040;&#1056;&#1048;&#1060;&#1053;&#1067;&#1061;%20&#1057;&#1052;&#1045;&#1058;\&#1048;&#1057;&#1055;&#1054;&#1051;&#1053;&#1045;&#1053;&#1048;&#1045;%20&#1058;&#1040;&#1056;&#1048;&#1060;&#1053;&#1067;&#1061;%20&#1057;&#1052;&#1045;&#1058;%202025\&#1048;&#1057;&#1055;&#1054;&#1051;&#1053;&#1045;&#1053;&#1048;&#1045;%20%20&#1058;&#1057;%202025&#1075;.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7.240\_scan_econom\&#1048;&#1057;&#1055;&#1054;&#1051;&#1053;&#1045;&#1053;&#1048;&#1045;%20&#1058;&#1040;&#1056;&#1048;&#1060;&#1053;&#1067;&#1061;%20&#1057;&#1052;&#1045;&#1058;\&#1048;&#1057;&#1055;&#1054;&#1051;&#1053;&#1045;&#1053;&#1048;&#1045;%20&#1058;&#1040;&#1056;&#1048;&#1060;&#1053;&#1067;&#1061;%20&#1057;&#1052;&#1045;&#1058;%202025\&#1048;&#1057;&#1055;&#1054;&#1051;&#1053;&#1045;&#1053;&#1048;&#1045;%20%20&#1058;&#1057;%202025&#1075;.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000">
                <a:solidFill>
                  <a:schemeClr val="tx2">
                    <a:lumMod val="75000"/>
                  </a:schemeClr>
                </a:solidFill>
              </a:rPr>
              <a:t>Доходы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5527082239904377"/>
          <c:y val="0.21826354271802023"/>
          <c:w val="0.60735540878599692"/>
          <c:h val="0.78173645728197971"/>
        </c:manualLayout>
      </c:layout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explosion val="2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733-4E8A-9B1D-9EBB49A896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33-4E8A-9B1D-9EBB49A896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733-4E8A-9B1D-9EBB49A89697}"/>
              </c:ext>
            </c:extLst>
          </c:dPt>
          <c:dLbls>
            <c:dLbl>
              <c:idx val="0"/>
              <c:layout>
                <c:manualLayout>
                  <c:x val="4.6297896976964244E-2"/>
                  <c:y val="-7.94394330576517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33-4E8A-9B1D-9EBB49A89697}"/>
                </c:ext>
              </c:extLst>
            </c:dLbl>
            <c:dLbl>
              <c:idx val="1"/>
              <c:layout>
                <c:manualLayout>
                  <c:x val="-2.2868148749755773E-2"/>
                  <c:y val="0.1256662531877682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733-4E8A-9B1D-9EBB49A896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'[ИСПОЛНЕНИЕ  ТС 2025г..xls]СВОД 2025'!$L$115:$L$117</c:f>
              <c:strCache>
                <c:ptCount val="3"/>
                <c:pt idx="0">
                  <c:v>тепловая энергия</c:v>
                </c:pt>
                <c:pt idx="1">
                  <c:v>холодная вода</c:v>
                </c:pt>
                <c:pt idx="2">
                  <c:v>канализация</c:v>
                </c:pt>
              </c:strCache>
            </c:strRef>
          </c:cat>
          <c:val>
            <c:numRef>
              <c:f>'[ИСПОЛНЕНИЕ  ТС 2025г..xls]СВОД 2025'!$M$115:$M$117</c:f>
              <c:numCache>
                <c:formatCode>#,##0.00</c:formatCode>
                <c:ptCount val="3"/>
                <c:pt idx="0">
                  <c:v>3698739749.9000001</c:v>
                </c:pt>
                <c:pt idx="1">
                  <c:v>819067995.62</c:v>
                </c:pt>
                <c:pt idx="2">
                  <c:v>444485278.93000001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33-4E8A-9B1D-9EBB49A8969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000">
                <a:solidFill>
                  <a:schemeClr val="tx2">
                    <a:lumMod val="75000"/>
                  </a:schemeClr>
                </a:solidFill>
              </a:rPr>
              <a:t>Расходы</a:t>
            </a:r>
          </a:p>
        </c:rich>
      </c:tx>
      <c:layout>
        <c:manualLayout>
          <c:xMode val="edge"/>
          <c:yMode val="edge"/>
          <c:x val="0.33051849957237972"/>
          <c:y val="1.73937100509621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2276429057312896"/>
          <c:y val="0.29742367653725471"/>
          <c:w val="0.46631833037525833"/>
          <c:h val="0.60726755771767127"/>
        </c:manualLayout>
      </c:layout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explosion val="11"/>
            <c:spPr>
              <a:solidFill>
                <a:schemeClr val="accent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9A7-4340-8154-5DFBEF80F0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A7-4340-8154-5DFBEF80F0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9A7-4340-8154-5DFBEF80F0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9A7-4340-8154-5DFBEF80F00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9A7-4340-8154-5DFBEF80F00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9A7-4340-8154-5DFBEF80F00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9A7-4340-8154-5DFBEF80F00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9A7-4340-8154-5DFBEF80F00C}"/>
              </c:ext>
            </c:extLst>
          </c:dPt>
          <c:dLbls>
            <c:dLbl>
              <c:idx val="0"/>
              <c:layout>
                <c:manualLayout>
                  <c:x val="9.1968016611774964E-2"/>
                  <c:y val="-0.2160465877512672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A7-4340-8154-5DFBEF80F00C}"/>
                </c:ext>
              </c:extLst>
            </c:dLbl>
            <c:dLbl>
              <c:idx val="2"/>
              <c:layout>
                <c:manualLayout>
                  <c:x val="-5.8113132380551331E-2"/>
                  <c:y val="-2.6361742603222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A7-4340-8154-5DFBEF80F00C}"/>
                </c:ext>
              </c:extLst>
            </c:dLbl>
            <c:dLbl>
              <c:idx val="3"/>
              <c:layout>
                <c:manualLayout>
                  <c:x val="-1.5673240057565731E-2"/>
                  <c:y val="-1.531742151259537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A7-4340-8154-5DFBEF80F00C}"/>
                </c:ext>
              </c:extLst>
            </c:dLbl>
            <c:dLbl>
              <c:idx val="4"/>
              <c:layout>
                <c:manualLayout>
                  <c:x val="-0.11869028723546123"/>
                  <c:y val="5.24964082673536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9A7-4340-8154-5DFBEF80F00C}"/>
                </c:ext>
              </c:extLst>
            </c:dLbl>
            <c:dLbl>
              <c:idx val="7"/>
              <c:layout>
                <c:manualLayout>
                  <c:x val="5.8772336480994398E-2"/>
                  <c:y val="-2.108172441515363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9A7-4340-8154-5DFBEF80F0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'[ИСПОЛНЕНИЕ  ТС 2025г..xls]СВОД 2025'!$T$119:$T$126</c:f>
              <c:strCache>
                <c:ptCount val="8"/>
                <c:pt idx="0">
                  <c:v>Покупка теповой энергии</c:v>
                </c:pt>
                <c:pt idx="1">
                  <c:v>Электроэнергия</c:v>
                </c:pt>
                <c:pt idx="2">
                  <c:v>Покупка воды</c:v>
                </c:pt>
                <c:pt idx="3">
                  <c:v>Заработная плата</c:v>
                </c:pt>
                <c:pt idx="4">
                  <c:v>Ремонты</c:v>
                </c:pt>
                <c:pt idx="5">
                  <c:v>Амортизация</c:v>
                </c:pt>
                <c:pt idx="6">
                  <c:v>Прочие производственные</c:v>
                </c:pt>
                <c:pt idx="7">
                  <c:v>Административные</c:v>
                </c:pt>
              </c:strCache>
            </c:strRef>
          </c:cat>
          <c:val>
            <c:numRef>
              <c:f>'[ИСПОЛНЕНИЕ  ТС 2025г..xls]СВОД 2025'!$U$119:$U$126</c:f>
              <c:numCache>
                <c:formatCode>_(* #,##0.00_);_(* \(#,##0.00\);_(* "-"??_);_(@_)</c:formatCode>
                <c:ptCount val="8"/>
                <c:pt idx="0">
                  <c:v>2226791.3295652298</c:v>
                </c:pt>
                <c:pt idx="1">
                  <c:v>146303.92990499997</c:v>
                </c:pt>
                <c:pt idx="2">
                  <c:v>426852.77714910061</c:v>
                </c:pt>
                <c:pt idx="3">
                  <c:v>1190859.2822499999</c:v>
                </c:pt>
                <c:pt idx="4">
                  <c:v>36087.821369999998</c:v>
                </c:pt>
                <c:pt idx="5">
                  <c:v>53473.342710000004</c:v>
                </c:pt>
                <c:pt idx="6">
                  <c:v>571150.51117300102</c:v>
                </c:pt>
                <c:pt idx="7">
                  <c:v>26227.05249999998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9A7-4340-8154-5DFBEF80F00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3907655484674"/>
          <c:y val="6.8118513415577162E-2"/>
          <c:w val="0.85260674271072567"/>
          <c:h val="0.6897790342135897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'распределение энергоресурсов'!$A$4</c:f>
              <c:strCache>
                <c:ptCount val="1"/>
                <c:pt idx="0">
                  <c:v>сверхнормативные потери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7860181498820848E-2"/>
                  <c:y val="-1.007824527433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3F5-4E29-BD0E-98A413B14DDF}"/>
                </c:ext>
              </c:extLst>
            </c:dLbl>
            <c:dLbl>
              <c:idx val="1"/>
              <c:layout>
                <c:manualLayout>
                  <c:x val="0.12871654107398028"/>
                  <c:y val="-2.40975640387773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F5-4E29-BD0E-98A413B14DD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энергоресурсов'!$H$4:$O$4</c:f>
              <c:numCache>
                <c:formatCode>_(* #,##0.00_);_(* \(#,##0.00\);_(* "-"??_);_(@_)</c:formatCode>
                <c:ptCount val="2"/>
                <c:pt idx="0" formatCode="0.0">
                  <c:v>15.3</c:v>
                </c:pt>
                <c:pt idx="1">
                  <c:v>-51.86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CB-43E0-A4EF-09D4307080E0}"/>
            </c:ext>
          </c:extLst>
        </c:ser>
        <c:ser>
          <c:idx val="1"/>
          <c:order val="1"/>
          <c:tx>
            <c:strRef>
              <c:f>'распределение энергоресурсов'!$A$5</c:f>
              <c:strCache>
                <c:ptCount val="1"/>
                <c:pt idx="0">
                  <c:v>собственные нужды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9300907494104034E-3"/>
                  <c:y val="-2.2676051867252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F5-4E29-BD0E-98A413B14DDF}"/>
                </c:ext>
              </c:extLst>
            </c:dLbl>
            <c:dLbl>
              <c:idx val="1"/>
              <c:layout>
                <c:manualLayout>
                  <c:x val="-2.2325226873526828E-3"/>
                  <c:y val="-1.5117367911501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F5-4E29-BD0E-98A413B14DD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энергоресурсов'!$H$5:$O$5</c:f>
              <c:numCache>
                <c:formatCode>_(* #,##0.00_);_(* \(#,##0.00\);_(* "-"??_);_(@_)</c:formatCode>
                <c:ptCount val="2"/>
                <c:pt idx="0" formatCode="0.0">
                  <c:v>3.1341999999999999</c:v>
                </c:pt>
                <c:pt idx="1">
                  <c:v>1.86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CB-43E0-A4EF-09D4307080E0}"/>
            </c:ext>
          </c:extLst>
        </c:ser>
        <c:ser>
          <c:idx val="2"/>
          <c:order val="2"/>
          <c:tx>
            <c:strRef>
              <c:f>'распределение энергоресурсов'!$A$6</c:f>
              <c:strCache>
                <c:ptCount val="1"/>
                <c:pt idx="0">
                  <c:v>нормативные потери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2325226873526009E-2"/>
                  <c:y val="-5.0391226371672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F5-4E29-BD0E-98A413B14DDF}"/>
                </c:ext>
              </c:extLst>
            </c:dLbl>
            <c:dLbl>
              <c:idx val="1"/>
              <c:layout>
                <c:manualLayout>
                  <c:x val="-1.7860181498820887E-2"/>
                  <c:y val="-1.259780659291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F5-4E29-BD0E-98A413B14DD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энергоресурсов'!$H$6:$O$6</c:f>
              <c:numCache>
                <c:formatCode>#,##0.00</c:formatCode>
                <c:ptCount val="2"/>
                <c:pt idx="0" formatCode="0.0">
                  <c:v>117.7</c:v>
                </c:pt>
                <c:pt idx="1">
                  <c:v>140.51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CB-43E0-A4EF-09D4307080E0}"/>
            </c:ext>
          </c:extLst>
        </c:ser>
        <c:ser>
          <c:idx val="3"/>
          <c:order val="3"/>
          <c:tx>
            <c:strRef>
              <c:f>'распределение энергоресурсов'!$A$7</c:f>
              <c:strCache>
                <c:ptCount val="1"/>
                <c:pt idx="0">
                  <c:v>реализация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627658811468204E-2"/>
                  <c:y val="-2.30957119500481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3F5-4E29-BD0E-98A413B14DDF}"/>
                </c:ext>
              </c:extLst>
            </c:dLbl>
            <c:dLbl>
              <c:idx val="1"/>
              <c:layout>
                <c:manualLayout>
                  <c:x val="-1.5627658811468288E-2"/>
                  <c:y val="2.5195613185836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3F5-4E29-BD0E-98A413B14DD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энергоресурсов'!$H$7:$O$7</c:f>
              <c:numCache>
                <c:formatCode>#,##0.00</c:formatCode>
                <c:ptCount val="2"/>
                <c:pt idx="0" formatCode="0.0">
                  <c:v>666.4</c:v>
                </c:pt>
                <c:pt idx="1">
                  <c:v>649.03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CB-43E0-A4EF-09D4307080E0}"/>
            </c:ext>
          </c:extLst>
        </c:ser>
        <c:ser>
          <c:idx val="4"/>
          <c:order val="4"/>
          <c:tx>
            <c:strRef>
              <c:f>'распределение энергоресурсов'!$A$8</c:f>
              <c:strCache>
                <c:ptCount val="1"/>
                <c:pt idx="0">
                  <c:v>покупка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энергоресурсов'!$H$8:$O$8</c:f>
              <c:numCache>
                <c:formatCode>#,##0.00</c:formatCode>
                <c:ptCount val="2"/>
                <c:pt idx="0" formatCode="0.0">
                  <c:v>849</c:v>
                </c:pt>
                <c:pt idx="1">
                  <c:v>739.54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CB-43E0-A4EF-09D4307080E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7763328"/>
        <c:axId val="215521472"/>
        <c:axId val="217278336"/>
      </c:bar3DChart>
      <c:catAx>
        <c:axId val="21776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5521472"/>
        <c:crosses val="autoZero"/>
        <c:auto val="1"/>
        <c:lblAlgn val="ctr"/>
        <c:lblOffset val="100"/>
        <c:noMultiLvlLbl val="0"/>
      </c:catAx>
      <c:valAx>
        <c:axId val="2155214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17763328"/>
        <c:crosses val="autoZero"/>
        <c:crossBetween val="between"/>
      </c:valAx>
      <c:serAx>
        <c:axId val="217278336"/>
        <c:scaling>
          <c:orientation val="minMax"/>
        </c:scaling>
        <c:delete val="1"/>
        <c:axPos val="b"/>
        <c:majorTickMark val="out"/>
        <c:minorTickMark val="none"/>
        <c:tickLblPos val="nextTo"/>
        <c:crossAx val="215521472"/>
        <c:crosses val="autoZero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8.6754736803123234E-2"/>
          <c:y val="0.75242980705102347"/>
          <c:w val="0.82835698635015753"/>
          <c:h val="0.1907480314960629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00955235743038"/>
          <c:y val="5.8512017183275922E-2"/>
          <c:w val="0.79588508253604884"/>
          <c:h val="0.6261083712115722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'распределение энергоресурсов'!$A$14</c:f>
              <c:strCache>
                <c:ptCount val="1"/>
                <c:pt idx="0">
                  <c:v>сверхнормативные потери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2109266899637414E-2"/>
                  <c:y val="8.2840122141310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53-438A-9CCE-A8F46D794E50}"/>
                </c:ext>
              </c:extLst>
            </c:dLbl>
            <c:dLbl>
              <c:idx val="1"/>
              <c:layout>
                <c:manualLayout>
                  <c:x val="0.12287256544144655"/>
                  <c:y val="3.6249796721459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53-438A-9CCE-A8F46D794E5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энергоресурсов'!$H$14:$O$14</c:f>
              <c:numCache>
                <c:formatCode>_(* #,##0.00_);_(* \(#,##0.00\);_(* "-"??_);_(@_)</c:formatCode>
                <c:ptCount val="2"/>
                <c:pt idx="0" formatCode="0.0">
                  <c:v>1092.5999999999999</c:v>
                </c:pt>
                <c:pt idx="1">
                  <c:v>274.92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E6-4DBF-AE5D-00992C2FD2D8}"/>
            </c:ext>
          </c:extLst>
        </c:ser>
        <c:ser>
          <c:idx val="1"/>
          <c:order val="1"/>
          <c:tx>
            <c:strRef>
              <c:f>'распределение энергоресурсов'!$A$15</c:f>
              <c:strCache>
                <c:ptCount val="1"/>
                <c:pt idx="0">
                  <c:v>собственные нужды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058751047863296E-2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53-438A-9CCE-A8F46D794E50}"/>
                </c:ext>
              </c:extLst>
            </c:dLbl>
            <c:dLbl>
              <c:idx val="1"/>
              <c:layout>
                <c:manualLayout>
                  <c:x val="-1.6033572027350496E-2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53-438A-9CCE-A8F46D794E5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энергоресурсов'!$H$15:$O$15</c:f>
              <c:numCache>
                <c:formatCode>_(* #,##0.00_);_(* \(#,##0.00\);_(* "-"??_);_(@_)</c:formatCode>
                <c:ptCount val="2"/>
                <c:pt idx="0" formatCode="0.0">
                  <c:v>83.6</c:v>
                </c:pt>
                <c:pt idx="1">
                  <c:v>46.85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E6-4DBF-AE5D-00992C2FD2D8}"/>
            </c:ext>
          </c:extLst>
        </c:ser>
        <c:ser>
          <c:idx val="2"/>
          <c:order val="2"/>
          <c:tx>
            <c:strRef>
              <c:f>'распределение энергоресурсов'!$A$16</c:f>
              <c:strCache>
                <c:ptCount val="1"/>
                <c:pt idx="0">
                  <c:v>нормативные потери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4050358041025746E-2"/>
                  <c:y val="-1.3361310022792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853-438A-9CCE-A8F46D794E50}"/>
                </c:ext>
              </c:extLst>
            </c:dLbl>
            <c:dLbl>
              <c:idx val="1"/>
              <c:layout>
                <c:manualLayout>
                  <c:x val="-1.803776853076931E-2"/>
                  <c:y val="-5.3445240091168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53-438A-9CCE-A8F46D794E5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энергоресурсов'!$H$16:$O$16</c:f>
              <c:numCache>
                <c:formatCode>#,##0.00</c:formatCode>
                <c:ptCount val="2"/>
                <c:pt idx="0" formatCode="0.0">
                  <c:v>570.20000000000005</c:v>
                </c:pt>
                <c:pt idx="1">
                  <c:v>435.31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E6-4DBF-AE5D-00992C2FD2D8}"/>
            </c:ext>
          </c:extLst>
        </c:ser>
        <c:ser>
          <c:idx val="3"/>
          <c:order val="3"/>
          <c:tx>
            <c:strRef>
              <c:f>'распределение энергоресурсов'!$A$17</c:f>
              <c:strCache>
                <c:ptCount val="1"/>
                <c:pt idx="0">
                  <c:v>реализация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энергоресурсов'!$H$17:$O$17</c:f>
              <c:numCache>
                <c:formatCode>#,##0.00</c:formatCode>
                <c:ptCount val="2"/>
                <c:pt idx="0" formatCode="0.0">
                  <c:v>2877.6</c:v>
                </c:pt>
                <c:pt idx="1">
                  <c:v>2891.77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E6-4DBF-AE5D-00992C2FD2D8}"/>
            </c:ext>
          </c:extLst>
        </c:ser>
        <c:ser>
          <c:idx val="4"/>
          <c:order val="4"/>
          <c:tx>
            <c:strRef>
              <c:f>'распределение энергоресурсов'!$A$18</c:f>
              <c:strCache>
                <c:ptCount val="1"/>
                <c:pt idx="0">
                  <c:v>покупка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'распределение энергоресурсов'!$H$3:$O$3</c:f>
              <c:strCache>
                <c:ptCount val="2"/>
                <c:pt idx="0">
                  <c:v>1 полугодие 2024</c:v>
                </c:pt>
                <c:pt idx="1">
                  <c:v>1 полугодие 2025</c:v>
                </c:pt>
              </c:strCache>
            </c:strRef>
          </c:cat>
          <c:val>
            <c:numRef>
              <c:f>'распределение энергоресурсов'!$H$18:$O$18</c:f>
              <c:numCache>
                <c:formatCode>#,##0.00</c:formatCode>
                <c:ptCount val="2"/>
                <c:pt idx="0" formatCode="0.0">
                  <c:v>4586.8999999999996</c:v>
                </c:pt>
                <c:pt idx="1">
                  <c:v>3648.85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E6-4DBF-AE5D-00992C2FD2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8050688"/>
        <c:axId val="149390464"/>
        <c:axId val="207917056"/>
      </c:bar3DChart>
      <c:catAx>
        <c:axId val="20805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9390464"/>
        <c:crosses val="autoZero"/>
        <c:auto val="1"/>
        <c:lblAlgn val="ctr"/>
        <c:lblOffset val="100"/>
        <c:noMultiLvlLbl val="0"/>
      </c:catAx>
      <c:valAx>
        <c:axId val="14939046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08050688"/>
        <c:crosses val="autoZero"/>
        <c:crossBetween val="between"/>
      </c:valAx>
      <c:serAx>
        <c:axId val="207917056"/>
        <c:scaling>
          <c:orientation val="minMax"/>
        </c:scaling>
        <c:delete val="1"/>
        <c:axPos val="b"/>
        <c:majorTickMark val="out"/>
        <c:minorTickMark val="none"/>
        <c:tickLblPos val="nextTo"/>
        <c:crossAx val="149390464"/>
        <c:crosses val="autoZero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2.6231997602080732E-2"/>
          <c:y val="0.84527047879503114"/>
          <c:w val="0.96576091028645394"/>
          <c:h val="0.1105800954776068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5D976-C668-4477-BAAA-6624CA91655A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7222"/>
            <a:ext cx="5438775" cy="44679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262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1262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17045-6FE4-448C-891B-7EE3F8D65B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255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37E86-0AF7-4804-AACF-737710FA125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917045-6FE4-448C-891B-7EE3F8D65BA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032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okjetpest.kz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4" y="2564904"/>
            <a:ext cx="75255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Отчет о деятельности</a:t>
            </a:r>
          </a:p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ТОО «</a:t>
            </a:r>
            <a:r>
              <a:rPr lang="ru-RU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Окжетпес</a:t>
            </a:r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-Т»</a:t>
            </a:r>
          </a:p>
          <a:p>
            <a:pPr algn="ctr"/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1 полугодие 2025 года</a:t>
            </a:r>
          </a:p>
        </p:txBody>
      </p:sp>
      <p:pic>
        <p:nvPicPr>
          <p:cNvPr id="8" name="Рисунок 7" descr="Одобрен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84382" y="836712"/>
            <a:ext cx="1775235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29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29206" y="239200"/>
            <a:ext cx="8229600" cy="669353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из исполнении утвержденной тарифной сметы ТОО «Окжетпес-Т» 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2025 год по итогам 1 полугодия 2025 года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подаче воды по распределительным сетям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D01A37D-78A8-4E1E-BD48-E78B10FB1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606179"/>
              </p:ext>
            </p:extLst>
          </p:nvPr>
        </p:nvGraphicFramePr>
        <p:xfrm>
          <a:off x="467545" y="1052736"/>
          <a:ext cx="8229599" cy="5112574"/>
        </p:xfrm>
        <a:graphic>
          <a:graphicData uri="http://schemas.openxmlformats.org/drawingml/2006/table">
            <a:tbl>
              <a:tblPr/>
              <a:tblGrid>
                <a:gridCol w="479038">
                  <a:extLst>
                    <a:ext uri="{9D8B030D-6E8A-4147-A177-3AD203B41FA5}">
                      <a16:colId xmlns:a16="http://schemas.microsoft.com/office/drawing/2014/main" val="479364452"/>
                    </a:ext>
                  </a:extLst>
                </a:gridCol>
                <a:gridCol w="1969233">
                  <a:extLst>
                    <a:ext uri="{9D8B030D-6E8A-4147-A177-3AD203B41FA5}">
                      <a16:colId xmlns:a16="http://schemas.microsoft.com/office/drawing/2014/main" val="396931718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40249739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63528543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636071538"/>
                    </a:ext>
                  </a:extLst>
                </a:gridCol>
                <a:gridCol w="1346759">
                  <a:extLst>
                    <a:ext uri="{9D8B030D-6E8A-4147-A177-3AD203B41FA5}">
                      <a16:colId xmlns:a16="http://schemas.microsoft.com/office/drawing/2014/main" val="543366896"/>
                    </a:ext>
                  </a:extLst>
                </a:gridCol>
                <a:gridCol w="2130313">
                  <a:extLst>
                    <a:ext uri="{9D8B030D-6E8A-4147-A177-3AD203B41FA5}">
                      <a16:colId xmlns:a16="http://schemas.microsoft.com/office/drawing/2014/main" val="2217659284"/>
                    </a:ext>
                  </a:extLst>
                </a:gridCol>
              </a:tblGrid>
              <a:tr h="6029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утвержденной тарифной смете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Отклонение,%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015423"/>
                  </a:ext>
                </a:extLst>
              </a:tr>
              <a:tr h="1303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915402"/>
                  </a:ext>
                </a:extLst>
              </a:tr>
              <a:tr h="3835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тысяч тенге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1 828 733,20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705 986,33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61,39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468864"/>
                  </a:ext>
                </a:extLst>
              </a:tr>
              <a:tr h="256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Материальные затраты, всего, в том числе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324 096,93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32 448,24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89,99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816159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Сырье и материалы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286 581,20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21 295,17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92,57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719110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Горюче-смазочные материалы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22 472,98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6 330,35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71,83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201122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Энергия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15 042,74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4 822,72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67,94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014356"/>
                  </a:ext>
                </a:extLst>
              </a:tr>
              <a:tr h="256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оплату труда, всего, в том числе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438 838,86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232 963,00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46,91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729657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553,00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1 291,37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133,52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777059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Ремонт, всего, в том числе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161 137,35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9 000,37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94,41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928089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затраты, в т.ч.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904 107,08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430 283,36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52,41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769203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периода всего, в том числе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82 921,07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38 701,60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53,33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064827"/>
                  </a:ext>
                </a:extLst>
              </a:tr>
              <a:tr h="2569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82 921,07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38 701,60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53,33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665487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6.5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17 637,95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7 736,88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56,14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187252"/>
                  </a:ext>
                </a:extLst>
              </a:tr>
              <a:tr h="1303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выплату вознаграждений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671530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затрат на предоставление услуг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1 911 654,27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744 687,93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61,04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189499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 (РБА*СП)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401,85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74 380,06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18 409,41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913277"/>
                  </a:ext>
                </a:extLst>
              </a:tr>
              <a:tr h="256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Регулируемая база задействованных активов (РБА).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6 030,33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5 840,25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3,15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899458"/>
                  </a:ext>
                </a:extLst>
              </a:tr>
              <a:tr h="1303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795650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1 912 056,12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819 068,00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57,16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341658"/>
                  </a:ext>
                </a:extLst>
              </a:tr>
              <a:tr h="2569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оказываемых услуг (товаров, работ)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тыс.м3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5 982,06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2 891,773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51,66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8002363"/>
                  </a:ext>
                </a:extLst>
              </a:tr>
              <a:tr h="1750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VIII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Нормативные технические потери</a:t>
                      </a:r>
                    </a:p>
                  </a:txBody>
                  <a:tcPr marL="3681" marR="3681" marT="368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11,93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11,93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-  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124723"/>
                  </a:ext>
                </a:extLst>
              </a:tr>
              <a:tr h="1750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тыс.м3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810,33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467,28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42,34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901634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IX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тенге/м3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314,65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283,24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9,98   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81" marR="3681" marT="36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696907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F445039-634F-470A-A26C-F88398DB997E}"/>
              </a:ext>
            </a:extLst>
          </p:cNvPr>
          <p:cNvSpPr/>
          <p:nvPr/>
        </p:nvSpPr>
        <p:spPr>
          <a:xfrm>
            <a:off x="539552" y="6140505"/>
            <a:ext cx="8219254" cy="503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  <a:tabLst>
                <a:tab pos="810260" algn="l"/>
              </a:tabLst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Причины не исполнения: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тарифные сметы утверждены на 12 месяцев, а факт исполнения за 6 месяцев. До конца 2025 года ТОО «Окжетпес-Т» планирует исполнить утвержденные статьи затрат в полном объеме.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из исполнении утвержденной тарифной сметы ТОО «Окжетпес-Т» 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2025 год по итогам 1 полугодия 2025 года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отведению сточных вод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CE7D0F7-B682-4DE6-B990-4D2BA2A0F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453868"/>
              </p:ext>
            </p:extLst>
          </p:nvPr>
        </p:nvGraphicFramePr>
        <p:xfrm>
          <a:off x="467544" y="1110755"/>
          <a:ext cx="8229597" cy="4910539"/>
        </p:xfrm>
        <a:graphic>
          <a:graphicData uri="http://schemas.openxmlformats.org/drawingml/2006/table">
            <a:tbl>
              <a:tblPr/>
              <a:tblGrid>
                <a:gridCol w="565493">
                  <a:extLst>
                    <a:ext uri="{9D8B030D-6E8A-4147-A177-3AD203B41FA5}">
                      <a16:colId xmlns:a16="http://schemas.microsoft.com/office/drawing/2014/main" val="2174043714"/>
                    </a:ext>
                  </a:extLst>
                </a:gridCol>
                <a:gridCol w="1882779">
                  <a:extLst>
                    <a:ext uri="{9D8B030D-6E8A-4147-A177-3AD203B41FA5}">
                      <a16:colId xmlns:a16="http://schemas.microsoft.com/office/drawing/2014/main" val="109616319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39221162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2228411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615606617"/>
                    </a:ext>
                  </a:extLst>
                </a:gridCol>
                <a:gridCol w="1358325">
                  <a:extLst>
                    <a:ext uri="{9D8B030D-6E8A-4147-A177-3AD203B41FA5}">
                      <a16:colId xmlns:a16="http://schemas.microsoft.com/office/drawing/2014/main" val="3936604427"/>
                    </a:ext>
                  </a:extLst>
                </a:gridCol>
                <a:gridCol w="1902720">
                  <a:extLst>
                    <a:ext uri="{9D8B030D-6E8A-4147-A177-3AD203B41FA5}">
                      <a16:colId xmlns:a16="http://schemas.microsoft.com/office/drawing/2014/main" val="539682509"/>
                    </a:ext>
                  </a:extLst>
                </a:gridCol>
              </a:tblGrid>
              <a:tr h="5382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утвержденной тарифной смете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553888"/>
                  </a:ext>
                </a:extLst>
              </a:tr>
              <a:tr h="124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869145"/>
                  </a:ext>
                </a:extLst>
              </a:tr>
              <a:tr h="3737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тысяч тенге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781 540,89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284 364,23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63,61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019589"/>
                  </a:ext>
                </a:extLst>
              </a:tr>
              <a:tr h="2491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Материальные затраты, всего, в том числе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230 217,62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63 277,68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72,51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479653"/>
                  </a:ext>
                </a:extLst>
              </a:tr>
              <a:tr h="3125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Сырье и материалы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134 885,37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10 023,01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92,57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9702623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Горюче-смазочные материалы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29 491,35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8 307,33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71,83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3219631"/>
                  </a:ext>
                </a:extLst>
              </a:tr>
              <a:tr h="2062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Энергия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65 840,89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44 947,34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31,73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4758616"/>
                  </a:ext>
                </a:extLst>
              </a:tr>
              <a:tr h="2491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оплату труда, всего, в том числе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380 807,45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201 792,86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47,01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230632"/>
                  </a:ext>
                </a:extLst>
              </a:tr>
              <a:tr h="124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9 818,29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7 614,90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22,44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608703"/>
                  </a:ext>
                </a:extLst>
              </a:tr>
              <a:tr h="124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Ремонт, всего, в том числе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136 921,03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7 176,82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94,76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975315"/>
                  </a:ext>
                </a:extLst>
              </a:tr>
              <a:tr h="124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затраты (расшифровать)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23 776,51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4 501,96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81,07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796886"/>
                  </a:ext>
                </a:extLst>
              </a:tr>
              <a:tr h="1944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периода всего, в том числе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73 275,63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34 617,68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52,76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688054"/>
                  </a:ext>
                </a:extLst>
              </a:tr>
              <a:tr h="2491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73 275,63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34 617,68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52,76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073631"/>
                  </a:ext>
                </a:extLst>
              </a:tr>
              <a:tr h="1944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выплату вознаграждений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003786"/>
                  </a:ext>
                </a:extLst>
              </a:tr>
              <a:tr h="217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затрат на предоставление услуг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854 816,52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318 981,91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62,68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275798"/>
                  </a:ext>
                </a:extLst>
              </a:tr>
              <a:tr h="1245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 (РБА*СП)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5 065,89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81 136,14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1 501,62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3967212"/>
                  </a:ext>
                </a:extLst>
              </a:tr>
              <a:tr h="2491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Регулируемая база задействованных активов (РБА).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32 483,03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160 325,39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393,57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2254604"/>
                  </a:ext>
                </a:extLst>
              </a:tr>
              <a:tr h="124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628538"/>
                  </a:ext>
                </a:extLst>
              </a:tr>
              <a:tr h="1245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859 882,41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400 118,05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53,47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328800"/>
                  </a:ext>
                </a:extLst>
              </a:tr>
              <a:tr h="2491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оказываемых услуг (товаров, работ)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тыс.м3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18 284,04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9 804,412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 46,38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2910145"/>
                  </a:ext>
                </a:extLst>
              </a:tr>
              <a:tr h="1245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Нормативные технические потери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644451"/>
                  </a:ext>
                </a:extLst>
              </a:tr>
              <a:tr h="124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тыс.м3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22627"/>
                  </a:ext>
                </a:extLst>
              </a:tr>
              <a:tr h="124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неисполнения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30 866,57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110 908,90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259,32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0003825"/>
                  </a:ext>
                </a:extLst>
              </a:tr>
              <a:tr h="1519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 м3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45,34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40,81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483976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3BF6BF-3852-4B94-9E11-9DFC643B422D}"/>
              </a:ext>
            </a:extLst>
          </p:cNvPr>
          <p:cNvSpPr/>
          <p:nvPr/>
        </p:nvSpPr>
        <p:spPr>
          <a:xfrm>
            <a:off x="611560" y="6049447"/>
            <a:ext cx="8219254" cy="503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  <a:tabLst>
                <a:tab pos="810260" algn="l"/>
              </a:tabLst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Причины не исполнения: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тарифные сметы утверждены на 12 месяцев, а факт исполнения за 6 месяцев. До конца 2025 года ТОО «Окжетпес-Т» планирует исполнить утвержденные статьи затрат в полном объеме.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796" y="188640"/>
            <a:ext cx="7772400" cy="775538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основных финансово-экономических показателях деятельности субъекта естественной монополии</a:t>
            </a:r>
            <a:endParaRPr lang="ru-RU" sz="1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384170" y="5575829"/>
            <a:ext cx="457200" cy="457200"/>
          </a:xfrm>
          <a:noFill/>
        </p:spPr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79512" y="587727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17849" y="1471804"/>
            <a:ext cx="11512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ТЕНГЕ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771800" y="5985725"/>
            <a:ext cx="3528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Прибыль: 1 728 163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65575" y="5419672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5 228 697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70489" y="541967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3 500 534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A11E7AE3-BC80-4E56-996D-18FEAB4309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770888"/>
              </p:ext>
            </p:extLst>
          </p:nvPr>
        </p:nvGraphicFramePr>
        <p:xfrm>
          <a:off x="287524" y="1786585"/>
          <a:ext cx="4176464" cy="3413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E3478D4A-7A40-43AF-955E-2F9F013EDA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679275"/>
              </p:ext>
            </p:extLst>
          </p:nvPr>
        </p:nvGraphicFramePr>
        <p:xfrm>
          <a:off x="4463988" y="1714701"/>
          <a:ext cx="4754218" cy="3650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9420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039315" y="2230840"/>
            <a:ext cx="302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тепловая энергия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99255" y="2353477"/>
          <a:ext cx="4104456" cy="4325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5803585" y="2101165"/>
            <a:ext cx="2808312" cy="426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холодное водоснабжение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932040" y="2353477"/>
          <a:ext cx="3679857" cy="4325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27447" y="258424"/>
            <a:ext cx="4752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объемах предоставленных услуг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23BC6BD-0CED-4BB1-8F54-D14DA633C2C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91580" y="757925"/>
          <a:ext cx="7200799" cy="822960"/>
        </p:xfrm>
        <a:graphic>
          <a:graphicData uri="http://schemas.openxmlformats.org/drawingml/2006/table">
            <a:tbl>
              <a:tblPr/>
              <a:tblGrid>
                <a:gridCol w="2866560">
                  <a:extLst>
                    <a:ext uri="{9D8B030D-6E8A-4147-A177-3AD203B41FA5}">
                      <a16:colId xmlns:a16="http://schemas.microsoft.com/office/drawing/2014/main" val="395422019"/>
                    </a:ext>
                  </a:extLst>
                </a:gridCol>
                <a:gridCol w="1674071">
                  <a:extLst>
                    <a:ext uri="{9D8B030D-6E8A-4147-A177-3AD203B41FA5}">
                      <a16:colId xmlns:a16="http://schemas.microsoft.com/office/drawing/2014/main" val="2793560144"/>
                    </a:ext>
                  </a:extLst>
                </a:gridCol>
                <a:gridCol w="2660168">
                  <a:extLst>
                    <a:ext uri="{9D8B030D-6E8A-4147-A177-3AD203B41FA5}">
                      <a16:colId xmlns:a16="http://schemas.microsoft.com/office/drawing/2014/main" val="555030194"/>
                    </a:ext>
                  </a:extLst>
                </a:gridCol>
              </a:tblGrid>
              <a:tr h="260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Тепловая энергия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649 028,51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тыс.Гкал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816865"/>
                  </a:ext>
                </a:extLst>
              </a:tr>
              <a:tr h="260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Холодная вода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2 891 772,88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тыс.м3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537587"/>
                  </a:ext>
                </a:extLst>
              </a:tr>
              <a:tr h="2604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Канализация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9 804 412,02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тыс.м3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78248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5031E17-0738-44C3-B664-7AE4AFA6B16B}"/>
              </a:ext>
            </a:extLst>
          </p:cNvPr>
          <p:cNvSpPr txBox="1"/>
          <p:nvPr/>
        </p:nvSpPr>
        <p:spPr>
          <a:xfrm>
            <a:off x="2580968" y="1830493"/>
            <a:ext cx="39330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распределении энергоресурсов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AC7AF88-137A-47DF-B51C-DD591B2CB74F}"/>
              </a:ext>
            </a:extLst>
          </p:cNvPr>
          <p:cNvCxnSpPr/>
          <p:nvPr/>
        </p:nvCxnSpPr>
        <p:spPr>
          <a:xfrm>
            <a:off x="346537" y="1772816"/>
            <a:ext cx="84019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044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047" y="655060"/>
            <a:ext cx="8391876" cy="2053860"/>
          </a:xfrm>
        </p:spPr>
        <p:txBody>
          <a:bodyPr>
            <a:norm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</a:t>
            </a:r>
            <a:r>
              <a:rPr lang="en-US" sz="1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Telegram 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Бот, сайт: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показаний с приборов учета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детализации квитанции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заявки на опломбировку прибора учета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Реализована возможность оставить обращение генеральному директору предприятия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Реализована возможность оставить обращение об отсутствии ХВС, ГВС и Электроэнергии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0" algn="just" fontAlgn="base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Ежемесячное уведомление о выставлении счетов за коммунальные услуги физическим лицам и индивидуальным предпринимателям и возможность внесения оплаты через мобильные приложения банков второго уровня.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формирования квитанции на оплату коммунальных услуг в режиме онлайн</a:t>
            </a:r>
          </a:p>
          <a:p>
            <a:pPr>
              <a:buFontTx/>
              <a:buChar char="-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03222" y="2708920"/>
            <a:ext cx="8465543" cy="5400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1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показаний с приборов учета в для дальнейшей передачи в бот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Ведется разъяснительная работа по начислению и задолженности</a:t>
            </a:r>
          </a:p>
          <a:p>
            <a:endParaRPr lang="ru-RU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46699" y="124845"/>
            <a:ext cx="77724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base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проводимой работе с потребителями регулируемых услуг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9331" y="908720"/>
            <a:ext cx="19074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www.okjetpest.kz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3829" y="3248980"/>
            <a:ext cx="85689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«Досудебный кабинет» 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постоянный прием потребителей по вопросам задолженности, проводится разбирательство возникновения задолженности.</a:t>
            </a:r>
          </a:p>
          <a:p>
            <a:pPr>
              <a:buFont typeface="Wingdings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гарантийное обязательство на погашение задолженности частями в соответствии с утвержденным регламентом предприятия.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87845" y="4437112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ПЕРСПЕКТИВАХ ДЕЯТЕЛЬНОСТИ (ПЛАНЫ РАЗВИТИЯ), В ТОМ ЧИСЛЕ ВОЗМОЖНЫХ ИЗМЕНЕНИЯХ ТАРИФОВ </a:t>
            </a:r>
          </a:p>
          <a:p>
            <a:pPr lvl="0" algn="ctr" fontAlgn="base"/>
            <a:endParaRPr lang="ru-RU" sz="1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buFont typeface="Wingdings" pitchFamily="2" charset="2"/>
              <a:buChar char="ü"/>
            </a:pP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января 2025 года в отношении ТОО «Окжетпес-Т» начата процедура реабилитации.</a:t>
            </a:r>
          </a:p>
          <a:p>
            <a:pPr lvl="0" fontAlgn="base">
              <a:buFont typeface="Wingdings" pitchFamily="2" charset="2"/>
              <a:buChar char="ü"/>
            </a:pP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компетентных и уполномоченных государственных органах на согласовании находится план реабилитации предприятия.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" algn="just" fontAlgn="base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776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662DC3-FBC0-43FE-93EE-E0594B237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1FDCF67-3CF6-4730-83C4-E72BB634C84B}"/>
              </a:ext>
            </a:extLst>
          </p:cNvPr>
          <p:cNvSpPr/>
          <p:nvPr/>
        </p:nvSpPr>
        <p:spPr>
          <a:xfrm>
            <a:off x="457200" y="1210742"/>
            <a:ext cx="8229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450215" algn="l"/>
                <a:tab pos="630555" algn="l"/>
                <a:tab pos="810260" algn="l"/>
              </a:tabLst>
            </a:pPr>
            <a:r>
              <a:rPr lang="ru-RU" i="1" spc="10" dirty="0">
                <a:latin typeface="Times New Roman" panose="02020603050405020304" pitchFamily="18" charset="0"/>
              </a:rPr>
              <a:t>п.4 и п. 5 Главы 299</a:t>
            </a:r>
            <a:r>
              <a:rPr lang="ru-RU" i="1" dirty="0">
                <a:latin typeface="Times New Roman" panose="02020603050405020304" pitchFamily="18" charset="0"/>
              </a:rPr>
              <a:t> Глава 7. Правил осуществления деятельности субъектами естественных монополий, утвержденных </a:t>
            </a:r>
            <a:r>
              <a:rPr lang="ru-RU" i="1" spc="5" dirty="0">
                <a:latin typeface="Times New Roman" panose="02020603050405020304" pitchFamily="18" charset="0"/>
              </a:rPr>
              <a:t>Приказом Министра национальной экономики Республики Казахстан от 13 августа 2019 года № 73, не относятся к ТОО «Окжетпес-Т», так как действующие тарифы утверждены затратным способом.</a:t>
            </a:r>
          </a:p>
          <a:p>
            <a:pPr algn="just">
              <a:spcAft>
                <a:spcPts val="0"/>
              </a:spcAft>
              <a:tabLst>
                <a:tab pos="450215" algn="l"/>
                <a:tab pos="630555" algn="l"/>
                <a:tab pos="810260" algn="l"/>
              </a:tabLst>
            </a:pPr>
            <a:endParaRPr lang="ru-RU" i="1" spc="5" dirty="0">
              <a:effectLst/>
              <a:latin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  <a:tab pos="630555" algn="l"/>
                <a:tab pos="810260" algn="l"/>
              </a:tabLst>
            </a:pPr>
            <a:r>
              <a:rPr lang="ru-RU" i="1" spc="5" dirty="0">
                <a:latin typeface="Times New Roman" panose="02020603050405020304" pitchFamily="18" charset="0"/>
              </a:rPr>
              <a:t>Более подробно ознакомиться с деятельностью предприятия за 1 полугодие 2025 года вы можете на официальном интернет-ресурсе ТОО «Окжетпес-Т»: сайт </a:t>
            </a:r>
            <a:r>
              <a:rPr lang="en-US" i="1" spc="5" dirty="0">
                <a:latin typeface="Times New Roman" panose="02020603050405020304" pitchFamily="18" charset="0"/>
                <a:hlinkClick r:id="rId2"/>
              </a:rPr>
              <a:t>https://okjetpest.kz</a:t>
            </a:r>
            <a:r>
              <a:rPr lang="ru-RU" i="1" spc="5" dirty="0">
                <a:latin typeface="Times New Roman" panose="02020603050405020304" pitchFamily="18" charset="0"/>
              </a:rPr>
              <a:t> в разделе «Полезная информация»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6499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4294967295"/>
          </p:nvPr>
        </p:nvSpPr>
        <p:spPr>
          <a:xfrm>
            <a:off x="357158" y="1071546"/>
            <a:ext cx="8429626" cy="2857520"/>
          </a:xfrm>
        </p:spPr>
        <p:txBody>
          <a:bodyPr>
            <a:normAutofit/>
          </a:bodyPr>
          <a:lstStyle/>
          <a:p>
            <a:pPr marL="365125" indent="-255588" eaLnBrk="1" hangingPunct="1">
              <a:buFont typeface="Wingdings 2" pitchFamily="18" charset="2"/>
              <a:buNone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Начало деятельности: </a:t>
            </a:r>
            <a:r>
              <a:rPr lang="ru-RU" sz="1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апреля 2016г.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65125" indent="-255588" eaLnBrk="1" hangingPunct="1">
              <a:buFont typeface="Wingdings 2" pitchFamily="18" charset="2"/>
              <a:buNone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Численность персонала: </a:t>
            </a:r>
            <a:r>
              <a:rPr lang="ru-RU" sz="1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581 человек.</a:t>
            </a:r>
          </a:p>
          <a:p>
            <a:pPr marL="365125" indent="-255588" eaLnBrk="1" hangingPunct="1">
              <a:buFont typeface="Wingdings 2" pitchFamily="18" charset="2"/>
              <a:buNone/>
            </a:pPr>
            <a:endParaRPr lang="ru-RU" sz="17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125" indent="-255588" eaLnBrk="1" hangingPunct="1">
              <a:buFont typeface="Wingdings 2" pitchFamily="18" charset="2"/>
              <a:buNone/>
            </a:pPr>
            <a:r>
              <a:rPr lang="ru-RU" sz="17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Тарифы на регулируемые виды деятельности:</a:t>
            </a:r>
          </a:p>
          <a:p>
            <a:pPr marL="620713" lvl="1" eaLnBrk="1" hangingPunct="1">
              <a:buFont typeface="Wingdings 3" pitchFamily="18" charset="2"/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1. Передача и распределение тепловой энергии – </a:t>
            </a:r>
            <a:r>
              <a:rPr lang="ru-RU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2 650,23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тенге/Гкал.</a:t>
            </a:r>
          </a:p>
          <a:p>
            <a:pPr marL="620713" lvl="1" eaLnBrk="1" hangingPunct="1">
              <a:buFont typeface="Wingdings 3" pitchFamily="18" charset="2"/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2. Снабжение тепловой энергией – </a:t>
            </a:r>
            <a:r>
              <a:rPr lang="ru-RU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3 663,13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тенге/Гкал.</a:t>
            </a:r>
          </a:p>
          <a:p>
            <a:pPr marL="620713" lvl="1" eaLnBrk="1" hangingPunct="1">
              <a:buFont typeface="Wingdings 3" pitchFamily="18" charset="2"/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3.  Подача воды по распределительным сетям – </a:t>
            </a:r>
            <a:r>
              <a:rPr lang="ru-RU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314,65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тенге/м3.</a:t>
            </a:r>
          </a:p>
          <a:p>
            <a:pPr marL="620713" lvl="1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4. Отведение сточных вод – </a:t>
            </a:r>
            <a:r>
              <a:rPr lang="ru-RU" sz="17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45,34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тенге/м3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eaLnBrk="1" hangingPunct="1">
              <a:buFont typeface="Wingdings 2" pitchFamily="18" charset="2"/>
              <a:buNone/>
            </a:pPr>
            <a:endParaRPr lang="ru-RU" sz="17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125" indent="-255588" eaLnBrk="1" hangingPunct="1">
              <a:buFont typeface="Wingdings 2" pitchFamily="18" charset="2"/>
              <a:buNone/>
            </a:pP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95736" y="274638"/>
            <a:ext cx="5544616" cy="582594"/>
          </a:xfrm>
          <a:effectLst/>
        </p:spPr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сведения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28596" y="928670"/>
            <a:ext cx="8286750" cy="158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501090" y="6286520"/>
            <a:ext cx="457200" cy="457200"/>
          </a:xfrm>
          <a:noFill/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chemeClr val="tx1"/>
                </a:solidFill>
              </a:rPr>
              <a:pPr/>
              <a:t>2</a:t>
            </a:fld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308333"/>
              </p:ext>
            </p:extLst>
          </p:nvPr>
        </p:nvGraphicFramePr>
        <p:xfrm>
          <a:off x="357158" y="3929066"/>
          <a:ext cx="8501123" cy="2425200"/>
        </p:xfrm>
        <a:graphic>
          <a:graphicData uri="http://schemas.openxmlformats.org/drawingml/2006/table">
            <a:tbl>
              <a:tblPr/>
              <a:tblGrid>
                <a:gridCol w="2965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8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6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864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Информация по абонентам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абонентов по всем видам услуг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65 557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Физические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62 911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2 646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Потребители тепла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/>
                        </a:rPr>
                        <a:t>62 740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Потребители ХВС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/>
                        </a:rPr>
                        <a:t>51 493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1.1. Физические лица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60 690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3.1. Физические лица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49 483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1.2. 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2 050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3.2. 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2 010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072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Потребители ГВС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/>
                        </a:rPr>
                        <a:t>62 354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Потребители КНС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FF"/>
                          </a:solidFill>
                          <a:latin typeface="Times New Roman"/>
                        </a:rPr>
                        <a:t>53 829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2.1. Физические лица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60 365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4.1. Физические лица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51 822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085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2.2. 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1 989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4.2. Юридические лица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327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45624" cy="864096"/>
          </a:xfrm>
        </p:spPr>
        <p:txBody>
          <a:bodyPr>
            <a:normAutofit fontScale="90000"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утвержденной инвестиционной программы ТОО «Окжетпес-Т»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2025 год по итогам полугодия 2025 года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"Передача и распределение тепловой энергии"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D0EEF75-A63B-4216-89A1-6055536B9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117467"/>
              </p:ext>
            </p:extLst>
          </p:nvPr>
        </p:nvGraphicFramePr>
        <p:xfrm>
          <a:off x="457200" y="1093278"/>
          <a:ext cx="8291263" cy="5307250"/>
        </p:xfrm>
        <a:graphic>
          <a:graphicData uri="http://schemas.openxmlformats.org/drawingml/2006/table">
            <a:tbl>
              <a:tblPr/>
              <a:tblGrid>
                <a:gridCol w="370384">
                  <a:extLst>
                    <a:ext uri="{9D8B030D-6E8A-4147-A177-3AD203B41FA5}">
                      <a16:colId xmlns:a16="http://schemas.microsoft.com/office/drawing/2014/main" val="299873798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05510771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438067278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21357144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089325168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99119789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882208226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77959691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435053839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813315027"/>
                    </a:ext>
                  </a:extLst>
                </a:gridCol>
                <a:gridCol w="689798">
                  <a:extLst>
                    <a:ext uri="{9D8B030D-6E8A-4147-A177-3AD203B41FA5}">
                      <a16:colId xmlns:a16="http://schemas.microsoft.com/office/drawing/2014/main" val="2188094606"/>
                    </a:ext>
                  </a:extLst>
                </a:gridCol>
                <a:gridCol w="750361">
                  <a:extLst>
                    <a:ext uri="{9D8B030D-6E8A-4147-A177-3AD203B41FA5}">
                      <a16:colId xmlns:a16="http://schemas.microsoft.com/office/drawing/2014/main" val="838506197"/>
                    </a:ext>
                  </a:extLst>
                </a:gridCol>
              </a:tblGrid>
              <a:tr h="12046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6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Отчет о прибылях и убытках*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инвестиционной программы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426032"/>
                  </a:ext>
                </a:extLst>
              </a:tr>
              <a:tr h="2500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регулируемых услуг (товаров, работ) и обслуживаемая территория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мероприятий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 натуральных показателях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Период предоставления услуги в рамках инвестиционной программы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042246"/>
                  </a:ext>
                </a:extLst>
              </a:tr>
              <a:tr h="1656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регулируемых услуг (товаров, работ) и обслуживаемая территория</a:t>
                      </a:r>
                      <a:endParaRPr lang="ru-RU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мероприятий</a:t>
                      </a:r>
                      <a:endParaRPr lang="ru-RU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  <a:endParaRPr lang="ru-RU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 натуральных показателях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Период предоставления услуги в рамках инвестиционной программы</a:t>
                      </a:r>
                      <a:endParaRPr lang="ru-RU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766274"/>
                  </a:ext>
                </a:extLst>
              </a:tr>
              <a:tr h="808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922977"/>
                  </a:ext>
                </a:extLst>
              </a:tr>
              <a:tr h="1204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173965"/>
                  </a:ext>
                </a:extLst>
              </a:tr>
              <a:tr h="430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Передача и распределение тепловой энергии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Реконструкция ТМ №2 по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пр.Строителей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от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пр.Республики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до насосной станции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ул.Ушинского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1 600,00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-  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Приложено</a:t>
                      </a:r>
                    </a:p>
                  </a:txBody>
                  <a:tcPr marL="4251" marR="4251" marT="425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100 000,00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-  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-100 000,00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данным ОЖКХ фактическое исполнение начнется с июля 2025г.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40713"/>
                  </a:ext>
                </a:extLst>
              </a:tr>
              <a:tr h="5197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Реконструкция ТМ №3 по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пр.Металлургов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вдоль 3 -го микрорайона от ТК-02 (Металлургов-Абая) до ТК-34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пр.Республики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795,00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-  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107 944,43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-  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-107 944,43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данным ОЖКХ фактическое исполнение начнется с июля 2025г.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843021"/>
                  </a:ext>
                </a:extLst>
              </a:tr>
              <a:tr h="4302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Реконструкция ТМ №2а по ул.Амангельды от д.№7 6-го микрорайона до ТК-4а по ул.Темиртауская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1 820,00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-  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107 944,43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-  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-107 944,43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данным ОЖКХ фактическое исполнение начнется с июля 2025г.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6095016"/>
                  </a:ext>
                </a:extLst>
              </a:tr>
              <a:tr h="361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 а/техники:ГАЗЕЛЬ тентованная с электростанцией  на два поста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3,00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-  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56 538,54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-  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-56 538,54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планируется во втором полугодии текущего года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428859"/>
                  </a:ext>
                </a:extLst>
              </a:tr>
              <a:tr h="1434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перенос сроков</a:t>
                      </a:r>
                    </a:p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2024 года на 2025 год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390713"/>
                  </a:ext>
                </a:extLst>
              </a:tr>
              <a:tr h="286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 выключателя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TER_ VCB_ LD8_ SRF 21301029100000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2,00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2,00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8 896,04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8 006,44  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-889,60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экономия по результатам ГЗ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557081"/>
                  </a:ext>
                </a:extLst>
              </a:tr>
              <a:tr h="120466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 2025г.: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381 323,44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8 006,44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-373 317,00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8531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FE223BE-1373-4BBB-8379-CB74C9F21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568201"/>
              </p:ext>
            </p:extLst>
          </p:nvPr>
        </p:nvGraphicFramePr>
        <p:xfrm>
          <a:off x="467544" y="836712"/>
          <a:ext cx="8352928" cy="4392126"/>
        </p:xfrm>
        <a:graphic>
          <a:graphicData uri="http://schemas.openxmlformats.org/drawingml/2006/table">
            <a:tbl>
              <a:tblPr/>
              <a:tblGrid>
                <a:gridCol w="450523">
                  <a:extLst>
                    <a:ext uri="{9D8B030D-6E8A-4147-A177-3AD203B41FA5}">
                      <a16:colId xmlns:a16="http://schemas.microsoft.com/office/drawing/2014/main" val="1528319643"/>
                    </a:ext>
                  </a:extLst>
                </a:gridCol>
                <a:gridCol w="269557">
                  <a:extLst>
                    <a:ext uri="{9D8B030D-6E8A-4147-A177-3AD203B41FA5}">
                      <a16:colId xmlns:a16="http://schemas.microsoft.com/office/drawing/2014/main" val="379783502"/>
                    </a:ext>
                  </a:extLst>
                </a:gridCol>
                <a:gridCol w="222906">
                  <a:extLst>
                    <a:ext uri="{9D8B030D-6E8A-4147-A177-3AD203B41FA5}">
                      <a16:colId xmlns:a16="http://schemas.microsoft.com/office/drawing/2014/main" val="3715175988"/>
                    </a:ext>
                  </a:extLst>
                </a:gridCol>
                <a:gridCol w="346348">
                  <a:extLst>
                    <a:ext uri="{9D8B030D-6E8A-4147-A177-3AD203B41FA5}">
                      <a16:colId xmlns:a16="http://schemas.microsoft.com/office/drawing/2014/main" val="953557325"/>
                    </a:ext>
                  </a:extLst>
                </a:gridCol>
                <a:gridCol w="294842">
                  <a:extLst>
                    <a:ext uri="{9D8B030D-6E8A-4147-A177-3AD203B41FA5}">
                      <a16:colId xmlns:a16="http://schemas.microsoft.com/office/drawing/2014/main" val="256059189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856409729"/>
                    </a:ext>
                  </a:extLst>
                </a:gridCol>
                <a:gridCol w="101540">
                  <a:extLst>
                    <a:ext uri="{9D8B030D-6E8A-4147-A177-3AD203B41FA5}">
                      <a16:colId xmlns:a16="http://schemas.microsoft.com/office/drawing/2014/main" val="2099516503"/>
                    </a:ext>
                  </a:extLst>
                </a:gridCol>
                <a:gridCol w="402516">
                  <a:extLst>
                    <a:ext uri="{9D8B030D-6E8A-4147-A177-3AD203B41FA5}">
                      <a16:colId xmlns:a16="http://schemas.microsoft.com/office/drawing/2014/main" val="1484383023"/>
                    </a:ext>
                  </a:extLst>
                </a:gridCol>
                <a:gridCol w="273944">
                  <a:extLst>
                    <a:ext uri="{9D8B030D-6E8A-4147-A177-3AD203B41FA5}">
                      <a16:colId xmlns:a16="http://schemas.microsoft.com/office/drawing/2014/main" val="1186731297"/>
                    </a:ext>
                  </a:extLst>
                </a:gridCol>
                <a:gridCol w="158104">
                  <a:extLst>
                    <a:ext uri="{9D8B030D-6E8A-4147-A177-3AD203B41FA5}">
                      <a16:colId xmlns:a16="http://schemas.microsoft.com/office/drawing/2014/main" val="3745771987"/>
                    </a:ext>
                  </a:extLst>
                </a:gridCol>
                <a:gridCol w="464239">
                  <a:extLst>
                    <a:ext uri="{9D8B030D-6E8A-4147-A177-3AD203B41FA5}">
                      <a16:colId xmlns:a16="http://schemas.microsoft.com/office/drawing/2014/main" val="477568912"/>
                    </a:ext>
                  </a:extLst>
                </a:gridCol>
                <a:gridCol w="111825">
                  <a:extLst>
                    <a:ext uri="{9D8B030D-6E8A-4147-A177-3AD203B41FA5}">
                      <a16:colId xmlns:a16="http://schemas.microsoft.com/office/drawing/2014/main" val="3885121644"/>
                    </a:ext>
                  </a:extLst>
                </a:gridCol>
                <a:gridCol w="483459">
                  <a:extLst>
                    <a:ext uri="{9D8B030D-6E8A-4147-A177-3AD203B41FA5}">
                      <a16:colId xmlns:a16="http://schemas.microsoft.com/office/drawing/2014/main" val="1822464151"/>
                    </a:ext>
                  </a:extLst>
                </a:gridCol>
                <a:gridCol w="236621">
                  <a:extLst>
                    <a:ext uri="{9D8B030D-6E8A-4147-A177-3AD203B41FA5}">
                      <a16:colId xmlns:a16="http://schemas.microsoft.com/office/drawing/2014/main" val="2121250462"/>
                    </a:ext>
                  </a:extLst>
                </a:gridCol>
                <a:gridCol w="473662">
                  <a:extLst>
                    <a:ext uri="{9D8B030D-6E8A-4147-A177-3AD203B41FA5}">
                      <a16:colId xmlns:a16="http://schemas.microsoft.com/office/drawing/2014/main" val="164480360"/>
                    </a:ext>
                  </a:extLst>
                </a:gridCol>
                <a:gridCol w="102402">
                  <a:extLst>
                    <a:ext uri="{9D8B030D-6E8A-4147-A177-3AD203B41FA5}">
                      <a16:colId xmlns:a16="http://schemas.microsoft.com/office/drawing/2014/main" val="937158569"/>
                    </a:ext>
                  </a:extLst>
                </a:gridCol>
                <a:gridCol w="476648">
                  <a:extLst>
                    <a:ext uri="{9D8B030D-6E8A-4147-A177-3AD203B41FA5}">
                      <a16:colId xmlns:a16="http://schemas.microsoft.com/office/drawing/2014/main" val="109567499"/>
                    </a:ext>
                  </a:extLst>
                </a:gridCol>
                <a:gridCol w="562815">
                  <a:extLst>
                    <a:ext uri="{9D8B030D-6E8A-4147-A177-3AD203B41FA5}">
                      <a16:colId xmlns:a16="http://schemas.microsoft.com/office/drawing/2014/main" val="3773853391"/>
                    </a:ext>
                  </a:extLst>
                </a:gridCol>
                <a:gridCol w="616721">
                  <a:extLst>
                    <a:ext uri="{9D8B030D-6E8A-4147-A177-3AD203B41FA5}">
                      <a16:colId xmlns:a16="http://schemas.microsoft.com/office/drawing/2014/main" val="4206078640"/>
                    </a:ext>
                  </a:extLst>
                </a:gridCol>
                <a:gridCol w="833609">
                  <a:extLst>
                    <a:ext uri="{9D8B030D-6E8A-4147-A177-3AD203B41FA5}">
                      <a16:colId xmlns:a16="http://schemas.microsoft.com/office/drawing/2014/main" val="1156024774"/>
                    </a:ext>
                  </a:extLst>
                </a:gridCol>
                <a:gridCol w="822575">
                  <a:extLst>
                    <a:ext uri="{9D8B030D-6E8A-4147-A177-3AD203B41FA5}">
                      <a16:colId xmlns:a16="http://schemas.microsoft.com/office/drawing/2014/main" val="957419721"/>
                    </a:ext>
                  </a:extLst>
                </a:gridCol>
              </a:tblGrid>
              <a:tr h="456416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Продолжение </a:t>
                      </a:r>
                    </a:p>
                  </a:txBody>
                  <a:tcPr marL="4000" marR="4000" marT="400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030517"/>
                  </a:ext>
                </a:extLst>
              </a:tr>
              <a:tr h="24971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фактических условиях и размерах финансирования инвестиционной программы, тысяч тенге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сопоставлении фактических показателей исполнения инвестиционной программы с показателями, утвержденными в инвестиционной программе**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Разъяснение причин отклонения достигнутых фактических показателей от показателей в утвержденной инвестиционной программе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повышения качества и надежности предоставляемых регулируемых услуг и эффективности деятельности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054136"/>
                  </a:ext>
                </a:extLst>
              </a:tr>
              <a:tr h="4931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Заемные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Заемные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Бюджетные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расхода сырья, материалов, топлива и энергии в натуральном выражении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аварийности,% 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544418"/>
                  </a:ext>
                </a:extLst>
              </a:tr>
              <a:tr h="2661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Прибыль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Прибыль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95342"/>
                  </a:ext>
                </a:extLst>
              </a:tr>
              <a:tr h="1331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223943"/>
                  </a:ext>
                </a:extLst>
              </a:tr>
              <a:tr h="3059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87 177,23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7 070,08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7 070,08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71,50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71,50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68,50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68,50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0,87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Износ сетей значительно превышают нормативные значения. Средства затраченные на реализация ИП 2025 года не соответствуют фактически требуемым на реконструкцию сетей и оборудования. Результат о реализации будет виден в следующем году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Обеспечено надежность в работе оборудования и трубопроводов.                              2. Ожидается снижение потерь от реконструируемых трубопроводов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244114"/>
                  </a:ext>
                </a:extLst>
              </a:tr>
              <a:tr h="36004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897565"/>
                  </a:ext>
                </a:extLst>
              </a:tr>
              <a:tr h="28803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473653"/>
                  </a:ext>
                </a:extLst>
              </a:tr>
              <a:tr h="39929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48077"/>
                  </a:ext>
                </a:extLst>
              </a:tr>
              <a:tr h="15845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32166"/>
                  </a:ext>
                </a:extLst>
              </a:tr>
              <a:tr h="31690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8 006,44   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-     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823098"/>
                  </a:ext>
                </a:extLst>
              </a:tr>
              <a:tr h="1331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8 006,44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-     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87 177,23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7 070,08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7 070,08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71,50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71,50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68,50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68,50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0,16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0,87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0,80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5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026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14176" y="188640"/>
            <a:ext cx="844562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утвержденной инвестиционной программы ТОО «Окжетпес-Т»</a:t>
            </a:r>
            <a:b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2025 год по итогам полугодия 2025 года </a:t>
            </a:r>
          </a:p>
          <a:p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«Снабжение тепловой энергии"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96B709B-044F-4E45-9A19-45C450B5BC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920322"/>
              </p:ext>
            </p:extLst>
          </p:nvPr>
        </p:nvGraphicFramePr>
        <p:xfrm>
          <a:off x="314176" y="908720"/>
          <a:ext cx="8574139" cy="2449400"/>
        </p:xfrm>
        <a:graphic>
          <a:graphicData uri="http://schemas.openxmlformats.org/drawingml/2006/table">
            <a:tbl>
              <a:tblPr/>
              <a:tblGrid>
                <a:gridCol w="432155">
                  <a:extLst>
                    <a:ext uri="{9D8B030D-6E8A-4147-A177-3AD203B41FA5}">
                      <a16:colId xmlns:a16="http://schemas.microsoft.com/office/drawing/2014/main" val="534351575"/>
                    </a:ext>
                  </a:extLst>
                </a:gridCol>
                <a:gridCol w="916498">
                  <a:extLst>
                    <a:ext uri="{9D8B030D-6E8A-4147-A177-3AD203B41FA5}">
                      <a16:colId xmlns:a16="http://schemas.microsoft.com/office/drawing/2014/main" val="3262774697"/>
                    </a:ext>
                  </a:extLst>
                </a:gridCol>
                <a:gridCol w="1405919">
                  <a:extLst>
                    <a:ext uri="{9D8B030D-6E8A-4147-A177-3AD203B41FA5}">
                      <a16:colId xmlns:a16="http://schemas.microsoft.com/office/drawing/2014/main" val="1878636624"/>
                    </a:ext>
                  </a:extLst>
                </a:gridCol>
                <a:gridCol w="493499">
                  <a:extLst>
                    <a:ext uri="{9D8B030D-6E8A-4147-A177-3AD203B41FA5}">
                      <a16:colId xmlns:a16="http://schemas.microsoft.com/office/drawing/2014/main" val="2738761031"/>
                    </a:ext>
                  </a:extLst>
                </a:gridCol>
                <a:gridCol w="422999">
                  <a:extLst>
                    <a:ext uri="{9D8B030D-6E8A-4147-A177-3AD203B41FA5}">
                      <a16:colId xmlns:a16="http://schemas.microsoft.com/office/drawing/2014/main" val="1211256359"/>
                    </a:ext>
                  </a:extLst>
                </a:gridCol>
                <a:gridCol w="493499">
                  <a:extLst>
                    <a:ext uri="{9D8B030D-6E8A-4147-A177-3AD203B41FA5}">
                      <a16:colId xmlns:a16="http://schemas.microsoft.com/office/drawing/2014/main" val="3304198483"/>
                    </a:ext>
                  </a:extLst>
                </a:gridCol>
                <a:gridCol w="704998">
                  <a:extLst>
                    <a:ext uri="{9D8B030D-6E8A-4147-A177-3AD203B41FA5}">
                      <a16:colId xmlns:a16="http://schemas.microsoft.com/office/drawing/2014/main" val="1159151164"/>
                    </a:ext>
                  </a:extLst>
                </a:gridCol>
                <a:gridCol w="563999">
                  <a:extLst>
                    <a:ext uri="{9D8B030D-6E8A-4147-A177-3AD203B41FA5}">
                      <a16:colId xmlns:a16="http://schemas.microsoft.com/office/drawing/2014/main" val="2768337058"/>
                    </a:ext>
                  </a:extLst>
                </a:gridCol>
                <a:gridCol w="493499">
                  <a:extLst>
                    <a:ext uri="{9D8B030D-6E8A-4147-A177-3AD203B41FA5}">
                      <a16:colId xmlns:a16="http://schemas.microsoft.com/office/drawing/2014/main" val="2963248301"/>
                    </a:ext>
                  </a:extLst>
                </a:gridCol>
                <a:gridCol w="634499">
                  <a:extLst>
                    <a:ext uri="{9D8B030D-6E8A-4147-A177-3AD203B41FA5}">
                      <a16:colId xmlns:a16="http://schemas.microsoft.com/office/drawing/2014/main" val="2815431282"/>
                    </a:ext>
                  </a:extLst>
                </a:gridCol>
                <a:gridCol w="493499">
                  <a:extLst>
                    <a:ext uri="{9D8B030D-6E8A-4147-A177-3AD203B41FA5}">
                      <a16:colId xmlns:a16="http://schemas.microsoft.com/office/drawing/2014/main" val="105517449"/>
                    </a:ext>
                  </a:extLst>
                </a:gridCol>
                <a:gridCol w="1519076">
                  <a:extLst>
                    <a:ext uri="{9D8B030D-6E8A-4147-A177-3AD203B41FA5}">
                      <a16:colId xmlns:a16="http://schemas.microsoft.com/office/drawing/2014/main" val="3092324780"/>
                    </a:ext>
                  </a:extLst>
                </a:gridCol>
              </a:tblGrid>
              <a:tr h="29523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251" marR="4251" marT="42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Отчет о прибылях и убытках*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инвестиционной программы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549408"/>
                  </a:ext>
                </a:extLst>
              </a:tr>
              <a:tr h="448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регулируемых услуг (товаров, работ) и обслуживаемая территория</a:t>
                      </a:r>
                      <a:endParaRPr lang="ru-RU" sz="800" dirty="0"/>
                    </a:p>
                  </a:txBody>
                  <a:tcPr marL="4251" marR="4251" marT="4251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мероприятий</a:t>
                      </a:r>
                      <a:endParaRPr lang="ru-RU" sz="8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  <a:endParaRPr lang="ru-RU" sz="8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 натуральных показателях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Период предоставления услуги в рамках инвестиционной программы</a:t>
                      </a:r>
                      <a:endParaRPr lang="ru-RU" sz="8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  <a:endParaRPr lang="ru-RU" sz="800" dirty="0"/>
                    </a:p>
                  </a:txBody>
                  <a:tcPr marL="4251" marR="4251" marT="4251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  <a:endParaRPr lang="ru-RU" sz="8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  <a:endParaRPr lang="ru-RU" sz="8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  <a:endParaRPr lang="ru-RU" sz="8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5298035"/>
                  </a:ext>
                </a:extLst>
              </a:tr>
              <a:tr h="698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839"/>
                  </a:ext>
                </a:extLst>
              </a:tr>
              <a:tr h="1353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402632"/>
                  </a:ext>
                </a:extLst>
              </a:tr>
              <a:tr h="3659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Снабжение теловой энергией 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Сервер HPE ML30 Gen11 (P65093-421)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шт.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приложено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846,46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-846,46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планируется во втором полугодии текущего года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4826118"/>
                  </a:ext>
                </a:extLst>
              </a:tr>
              <a:tr h="3688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251" marR="4251" marT="42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Компьютер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HP ProDesk 400 G7MT (9CY18AV) + 23.8 HP P24v G4 (9TY24AA)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шт.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783,67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-783,67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планируется во втором полугодии текущего года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686446"/>
                  </a:ext>
                </a:extLst>
              </a:tr>
              <a:tr h="135372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 2025г.: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1 630,13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-1 630,13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5313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5F9E12DF-5CA9-4723-A190-0E1C006D1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911248"/>
              </p:ext>
            </p:extLst>
          </p:nvPr>
        </p:nvGraphicFramePr>
        <p:xfrm>
          <a:off x="314176" y="3429000"/>
          <a:ext cx="8574140" cy="3319840"/>
        </p:xfrm>
        <a:graphic>
          <a:graphicData uri="http://schemas.openxmlformats.org/drawingml/2006/table">
            <a:tbl>
              <a:tblPr/>
              <a:tblGrid>
                <a:gridCol w="462455">
                  <a:extLst>
                    <a:ext uri="{9D8B030D-6E8A-4147-A177-3AD203B41FA5}">
                      <a16:colId xmlns:a16="http://schemas.microsoft.com/office/drawing/2014/main" val="2958697739"/>
                    </a:ext>
                  </a:extLst>
                </a:gridCol>
                <a:gridCol w="122961">
                  <a:extLst>
                    <a:ext uri="{9D8B030D-6E8A-4147-A177-3AD203B41FA5}">
                      <a16:colId xmlns:a16="http://schemas.microsoft.com/office/drawing/2014/main" val="3498951546"/>
                    </a:ext>
                  </a:extLst>
                </a:gridCol>
                <a:gridCol w="382544">
                  <a:extLst>
                    <a:ext uri="{9D8B030D-6E8A-4147-A177-3AD203B41FA5}">
                      <a16:colId xmlns:a16="http://schemas.microsoft.com/office/drawing/2014/main" val="3495509445"/>
                    </a:ext>
                  </a:extLst>
                </a:gridCol>
                <a:gridCol w="121512">
                  <a:extLst>
                    <a:ext uri="{9D8B030D-6E8A-4147-A177-3AD203B41FA5}">
                      <a16:colId xmlns:a16="http://schemas.microsoft.com/office/drawing/2014/main" val="2027192662"/>
                    </a:ext>
                  </a:extLst>
                </a:gridCol>
                <a:gridCol w="234008">
                  <a:extLst>
                    <a:ext uri="{9D8B030D-6E8A-4147-A177-3AD203B41FA5}">
                      <a16:colId xmlns:a16="http://schemas.microsoft.com/office/drawing/2014/main" val="3291048551"/>
                    </a:ext>
                  </a:extLst>
                </a:gridCol>
                <a:gridCol w="270048">
                  <a:extLst>
                    <a:ext uri="{9D8B030D-6E8A-4147-A177-3AD203B41FA5}">
                      <a16:colId xmlns:a16="http://schemas.microsoft.com/office/drawing/2014/main" val="186879308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018101809"/>
                    </a:ext>
                  </a:extLst>
                </a:gridCol>
                <a:gridCol w="153995">
                  <a:extLst>
                    <a:ext uri="{9D8B030D-6E8A-4147-A177-3AD203B41FA5}">
                      <a16:colId xmlns:a16="http://schemas.microsoft.com/office/drawing/2014/main" val="2377704140"/>
                    </a:ext>
                  </a:extLst>
                </a:gridCol>
                <a:gridCol w="494077">
                  <a:extLst>
                    <a:ext uri="{9D8B030D-6E8A-4147-A177-3AD203B41FA5}">
                      <a16:colId xmlns:a16="http://schemas.microsoft.com/office/drawing/2014/main" val="1982736323"/>
                    </a:ext>
                  </a:extLst>
                </a:gridCol>
                <a:gridCol w="200298">
                  <a:extLst>
                    <a:ext uri="{9D8B030D-6E8A-4147-A177-3AD203B41FA5}">
                      <a16:colId xmlns:a16="http://schemas.microsoft.com/office/drawing/2014/main" val="3409559482"/>
                    </a:ext>
                  </a:extLst>
                </a:gridCol>
                <a:gridCol w="519782">
                  <a:extLst>
                    <a:ext uri="{9D8B030D-6E8A-4147-A177-3AD203B41FA5}">
                      <a16:colId xmlns:a16="http://schemas.microsoft.com/office/drawing/2014/main" val="736603991"/>
                    </a:ext>
                  </a:extLst>
                </a:gridCol>
                <a:gridCol w="119042">
                  <a:extLst>
                    <a:ext uri="{9D8B030D-6E8A-4147-A177-3AD203B41FA5}">
                      <a16:colId xmlns:a16="http://schemas.microsoft.com/office/drawing/2014/main" val="3370237859"/>
                    </a:ext>
                  </a:extLst>
                </a:gridCol>
                <a:gridCol w="611049">
                  <a:extLst>
                    <a:ext uri="{9D8B030D-6E8A-4147-A177-3AD203B41FA5}">
                      <a16:colId xmlns:a16="http://schemas.microsoft.com/office/drawing/2014/main" val="2229255390"/>
                    </a:ext>
                  </a:extLst>
                </a:gridCol>
                <a:gridCol w="494045">
                  <a:extLst>
                    <a:ext uri="{9D8B030D-6E8A-4147-A177-3AD203B41FA5}">
                      <a16:colId xmlns:a16="http://schemas.microsoft.com/office/drawing/2014/main" val="3170601530"/>
                    </a:ext>
                  </a:extLst>
                </a:gridCol>
                <a:gridCol w="235048">
                  <a:extLst>
                    <a:ext uri="{9D8B030D-6E8A-4147-A177-3AD203B41FA5}">
                      <a16:colId xmlns:a16="http://schemas.microsoft.com/office/drawing/2014/main" val="4023865107"/>
                    </a:ext>
                  </a:extLst>
                </a:gridCol>
                <a:gridCol w="197000">
                  <a:extLst>
                    <a:ext uri="{9D8B030D-6E8A-4147-A177-3AD203B41FA5}">
                      <a16:colId xmlns:a16="http://schemas.microsoft.com/office/drawing/2014/main" val="3831107043"/>
                    </a:ext>
                  </a:extLst>
                </a:gridCol>
                <a:gridCol w="397384">
                  <a:extLst>
                    <a:ext uri="{9D8B030D-6E8A-4147-A177-3AD203B41FA5}">
                      <a16:colId xmlns:a16="http://schemas.microsoft.com/office/drawing/2014/main" val="972211775"/>
                    </a:ext>
                  </a:extLst>
                </a:gridCol>
                <a:gridCol w="577720">
                  <a:extLst>
                    <a:ext uri="{9D8B030D-6E8A-4147-A177-3AD203B41FA5}">
                      <a16:colId xmlns:a16="http://schemas.microsoft.com/office/drawing/2014/main" val="2058182249"/>
                    </a:ext>
                  </a:extLst>
                </a:gridCol>
                <a:gridCol w="549945">
                  <a:extLst>
                    <a:ext uri="{9D8B030D-6E8A-4147-A177-3AD203B41FA5}">
                      <a16:colId xmlns:a16="http://schemas.microsoft.com/office/drawing/2014/main" val="1072341480"/>
                    </a:ext>
                  </a:extLst>
                </a:gridCol>
                <a:gridCol w="923223">
                  <a:extLst>
                    <a:ext uri="{9D8B030D-6E8A-4147-A177-3AD203B41FA5}">
                      <a16:colId xmlns:a16="http://schemas.microsoft.com/office/drawing/2014/main" val="1927026022"/>
                    </a:ext>
                  </a:extLst>
                </a:gridCol>
                <a:gridCol w="859932">
                  <a:extLst>
                    <a:ext uri="{9D8B030D-6E8A-4147-A177-3AD203B41FA5}">
                      <a16:colId xmlns:a16="http://schemas.microsoft.com/office/drawing/2014/main" val="3262241229"/>
                    </a:ext>
                  </a:extLst>
                </a:gridCol>
              </a:tblGrid>
              <a:tr h="109349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Продолжение </a:t>
                      </a: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934908"/>
                  </a:ext>
                </a:extLst>
              </a:tr>
              <a:tr h="20528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фактических условиях и размерах финансирования инвестиционной программы, тысяч тенге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сопоставлении фактических показателей исполнения инвестиционной программы с показателями, утвержденными в инвестиционной программе**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Разъяснение причин отклонения достигнутых фактических показателей от показателей в утвержденной инвестиционной программе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повышения качества и надежности предоставляемых регулируемых услуг и эффективности деятельности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2056060"/>
                  </a:ext>
                </a:extLst>
              </a:tr>
              <a:tr h="40531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Заемные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Заемные средства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Бюджетные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Бюджетные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расхода сырья, материалов, топлива и энергии в натуральном выражении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  <a:endParaRPr lang="ru-RU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аварийности,% 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586194"/>
                  </a:ext>
                </a:extLst>
              </a:tr>
              <a:tr h="2186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Прибыль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Прибыль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</a:t>
                      </a:r>
                    </a:p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текущего </a:t>
                      </a:r>
                    </a:p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года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354227"/>
                  </a:ext>
                </a:extLst>
              </a:tr>
              <a:tr h="1093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  <a:endParaRPr lang="ru-RU" dirty="0"/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  <a:endParaRPr lang="ru-RU" dirty="0"/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  <a:endParaRPr lang="ru-RU" dirty="0"/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  <a:endParaRPr lang="ru-RU" dirty="0"/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610317"/>
                  </a:ext>
                </a:extLst>
              </a:tr>
              <a:tr h="3280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утвержденная сумма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инвестицонной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программы слишком мала, чтобы существенно повлиять на износ оборудования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 конца текущего года будет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обсеспечены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скорость обработки электронной  информации и работы с потребителями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916774"/>
                  </a:ext>
                </a:extLst>
              </a:tr>
              <a:tr h="3280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270674"/>
                  </a:ext>
                </a:extLst>
              </a:tr>
              <a:tr h="109349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-     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-     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-     </a:t>
                      </a:r>
                      <a:endParaRPr lang="ru-RU" dirty="0"/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dirty="0"/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dirty="0"/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0935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45624" cy="864096"/>
          </a:xfrm>
        </p:spPr>
        <p:txBody>
          <a:bodyPr>
            <a:normAutofit fontScale="90000"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утвержденной инвестиционной программы ТОО «Окжетпес-Т»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2025 год по итогам полугодия 2025 года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«Подача воды по распределительным сетям"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B5AD2C2-2BA9-4955-865A-B68FA750A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994495"/>
              </p:ext>
            </p:extLst>
          </p:nvPr>
        </p:nvGraphicFramePr>
        <p:xfrm>
          <a:off x="395536" y="897442"/>
          <a:ext cx="8310831" cy="3137463"/>
        </p:xfrm>
        <a:graphic>
          <a:graphicData uri="http://schemas.openxmlformats.org/drawingml/2006/table">
            <a:tbl>
              <a:tblPr/>
              <a:tblGrid>
                <a:gridCol w="441271">
                  <a:extLst>
                    <a:ext uri="{9D8B030D-6E8A-4147-A177-3AD203B41FA5}">
                      <a16:colId xmlns:a16="http://schemas.microsoft.com/office/drawing/2014/main" val="287280097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649065596"/>
                    </a:ext>
                  </a:extLst>
                </a:gridCol>
                <a:gridCol w="1451747">
                  <a:extLst>
                    <a:ext uri="{9D8B030D-6E8A-4147-A177-3AD203B41FA5}">
                      <a16:colId xmlns:a16="http://schemas.microsoft.com/office/drawing/2014/main" val="3306097638"/>
                    </a:ext>
                  </a:extLst>
                </a:gridCol>
                <a:gridCol w="348453">
                  <a:extLst>
                    <a:ext uri="{9D8B030D-6E8A-4147-A177-3AD203B41FA5}">
                      <a16:colId xmlns:a16="http://schemas.microsoft.com/office/drawing/2014/main" val="224593285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756971224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83620719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95339847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8298357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710426095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50055112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923220706"/>
                    </a:ext>
                  </a:extLst>
                </a:gridCol>
                <a:gridCol w="1892896">
                  <a:extLst>
                    <a:ext uri="{9D8B030D-6E8A-4147-A177-3AD203B41FA5}">
                      <a16:colId xmlns:a16="http://schemas.microsoft.com/office/drawing/2014/main" val="2281937909"/>
                    </a:ext>
                  </a:extLst>
                </a:gridCol>
              </a:tblGrid>
              <a:tr h="29931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Отчет о прибылях и </a:t>
                      </a:r>
                    </a:p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убытках*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инвестиционной программы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052355"/>
                  </a:ext>
                </a:extLst>
              </a:tr>
              <a:tr h="324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регулируемых услуг (товаров, работ) и обслуживаемая территория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мероприятий</a:t>
                      </a:r>
                      <a:endParaRPr lang="ru-RU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  <a:endParaRPr lang="ru-RU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 натуральных показателях</a:t>
                      </a:r>
                      <a:endParaRPr lang="ru-RU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Период предоставления услуги в рамках инвестиционной программы</a:t>
                      </a:r>
                      <a:endParaRPr lang="ru-RU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  <a:endParaRPr lang="ru-RU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  <a:endParaRPr lang="ru-RU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  <a:endParaRPr lang="ru-RU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385681"/>
                  </a:ext>
                </a:extLst>
              </a:tr>
              <a:tr h="257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251" marR="4251" marT="4251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  <a:endParaRPr lang="ru-RU" sz="700" dirty="0"/>
                    </a:p>
                  </a:txBody>
                  <a:tcPr marL="4251" marR="4251" marT="4251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  <a:endParaRPr lang="ru-RU" sz="7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  <a:endParaRPr lang="ru-RU" sz="7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  <a:endParaRPr lang="ru-RU" sz="700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3851080"/>
                  </a:ext>
                </a:extLst>
              </a:tr>
              <a:tr h="807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237860"/>
                  </a:ext>
                </a:extLst>
              </a:tr>
              <a:tr h="4841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Подача воды по распределительным сетям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Реконструкция водовода Караганда-Темиртау со строительством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повысительной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насосной станции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8 650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Приложено</a:t>
                      </a:r>
                    </a:p>
                  </a:txBody>
                  <a:tcPr marL="4251" marR="4251" marT="425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52 120,58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-52 120,58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Согласно данных местного бюджета денежные средства на исполнение проекта НЕ ВЫДЕЛЕНО. Планируется корректировка мероприятий инвестиционной программы в сроки установленные законодательством РК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9009905"/>
                  </a:ext>
                </a:extLst>
              </a:tr>
              <a:tr h="810568">
                <a:tc>
                  <a:txBody>
                    <a:bodyPr/>
                    <a:lstStyle/>
                    <a:p>
                      <a:pPr 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Строительство системы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обеззораживания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воды гипохлоритом натрия (электролизным методом) для комплекса сооружений ТОО "Окжетпес-Т" по адресу: г.Темиртау,ул.Амангельды,102А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20 000,00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-20 000,00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Согласно данных местного бюджета денежные средства на исполнение проекта НЕ ВЫДЕЛЕНО. Планируется корректировка мероприятий инвестиционной программы в сроки установленные законодательством РК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3885050"/>
                  </a:ext>
                </a:extLst>
              </a:tr>
              <a:tr h="575293">
                <a:tc>
                  <a:txBody>
                    <a:bodyPr/>
                    <a:lstStyle/>
                    <a:p>
                      <a:pPr 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ru-RU" dirty="0"/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 насосного оборудования на насосную станцию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Республики-Сейфуллина:насос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Pedrollo108 с частотным преобразователем - первый комплект</a:t>
                      </a:r>
                    </a:p>
                  </a:txBody>
                  <a:tcPr marL="4251" marR="4251" marT="4251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комплект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1 663,90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-1 663,90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планируется во втором полугодии текущего года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4221985"/>
                  </a:ext>
                </a:extLst>
              </a:tr>
              <a:tr h="807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 2025г.: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73 784,48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-73 784,48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789846"/>
                  </a:ext>
                </a:extLst>
              </a:tr>
              <a:tr h="80765">
                <a:tc>
                  <a:txBody>
                    <a:bodyPr/>
                    <a:lstStyle/>
                    <a:p>
                      <a:pPr algn="ctr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51" marR="4251" marT="42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363810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61F59B8-DA7E-4589-AE85-934F64049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047982"/>
              </p:ext>
            </p:extLst>
          </p:nvPr>
        </p:nvGraphicFramePr>
        <p:xfrm>
          <a:off x="401892" y="4034905"/>
          <a:ext cx="8291266" cy="2603560"/>
        </p:xfrm>
        <a:graphic>
          <a:graphicData uri="http://schemas.openxmlformats.org/drawingml/2006/table">
            <a:tbl>
              <a:tblPr/>
              <a:tblGrid>
                <a:gridCol w="447197">
                  <a:extLst>
                    <a:ext uri="{9D8B030D-6E8A-4147-A177-3AD203B41FA5}">
                      <a16:colId xmlns:a16="http://schemas.microsoft.com/office/drawing/2014/main" val="2053925095"/>
                    </a:ext>
                  </a:extLst>
                </a:gridCol>
                <a:gridCol w="122511">
                  <a:extLst>
                    <a:ext uri="{9D8B030D-6E8A-4147-A177-3AD203B41FA5}">
                      <a16:colId xmlns:a16="http://schemas.microsoft.com/office/drawing/2014/main" val="1808342337"/>
                    </a:ext>
                  </a:extLst>
                </a:gridCol>
                <a:gridCol w="366317">
                  <a:extLst>
                    <a:ext uri="{9D8B030D-6E8A-4147-A177-3AD203B41FA5}">
                      <a16:colId xmlns:a16="http://schemas.microsoft.com/office/drawing/2014/main" val="2062397200"/>
                    </a:ext>
                  </a:extLst>
                </a:gridCol>
                <a:gridCol w="343791">
                  <a:extLst>
                    <a:ext uri="{9D8B030D-6E8A-4147-A177-3AD203B41FA5}">
                      <a16:colId xmlns:a16="http://schemas.microsoft.com/office/drawing/2014/main" val="869180851"/>
                    </a:ext>
                  </a:extLst>
                </a:gridCol>
                <a:gridCol w="442020">
                  <a:extLst>
                    <a:ext uri="{9D8B030D-6E8A-4147-A177-3AD203B41FA5}">
                      <a16:colId xmlns:a16="http://schemas.microsoft.com/office/drawing/2014/main" val="1985097197"/>
                    </a:ext>
                  </a:extLst>
                </a:gridCol>
                <a:gridCol w="594724">
                  <a:extLst>
                    <a:ext uri="{9D8B030D-6E8A-4147-A177-3AD203B41FA5}">
                      <a16:colId xmlns:a16="http://schemas.microsoft.com/office/drawing/2014/main" val="3838689176"/>
                    </a:ext>
                  </a:extLst>
                </a:gridCol>
                <a:gridCol w="671466">
                  <a:extLst>
                    <a:ext uri="{9D8B030D-6E8A-4147-A177-3AD203B41FA5}">
                      <a16:colId xmlns:a16="http://schemas.microsoft.com/office/drawing/2014/main" val="117956433"/>
                    </a:ext>
                  </a:extLst>
                </a:gridCol>
                <a:gridCol w="617748">
                  <a:extLst>
                    <a:ext uri="{9D8B030D-6E8A-4147-A177-3AD203B41FA5}">
                      <a16:colId xmlns:a16="http://schemas.microsoft.com/office/drawing/2014/main" val="566603557"/>
                    </a:ext>
                  </a:extLst>
                </a:gridCol>
                <a:gridCol w="590890">
                  <a:extLst>
                    <a:ext uri="{9D8B030D-6E8A-4147-A177-3AD203B41FA5}">
                      <a16:colId xmlns:a16="http://schemas.microsoft.com/office/drawing/2014/main" val="4143441930"/>
                    </a:ext>
                  </a:extLst>
                </a:gridCol>
                <a:gridCol w="705040">
                  <a:extLst>
                    <a:ext uri="{9D8B030D-6E8A-4147-A177-3AD203B41FA5}">
                      <a16:colId xmlns:a16="http://schemas.microsoft.com/office/drawing/2014/main" val="3598250834"/>
                    </a:ext>
                  </a:extLst>
                </a:gridCol>
                <a:gridCol w="574775">
                  <a:extLst>
                    <a:ext uri="{9D8B030D-6E8A-4147-A177-3AD203B41FA5}">
                      <a16:colId xmlns:a16="http://schemas.microsoft.com/office/drawing/2014/main" val="2015300908"/>
                    </a:ext>
                  </a:extLst>
                </a:gridCol>
                <a:gridCol w="558660">
                  <a:extLst>
                    <a:ext uri="{9D8B030D-6E8A-4147-A177-3AD203B41FA5}">
                      <a16:colId xmlns:a16="http://schemas.microsoft.com/office/drawing/2014/main" val="16969876"/>
                    </a:ext>
                  </a:extLst>
                </a:gridCol>
                <a:gridCol w="531801">
                  <a:extLst>
                    <a:ext uri="{9D8B030D-6E8A-4147-A177-3AD203B41FA5}">
                      <a16:colId xmlns:a16="http://schemas.microsoft.com/office/drawing/2014/main" val="2249079272"/>
                    </a:ext>
                  </a:extLst>
                </a:gridCol>
                <a:gridCol w="907823">
                  <a:extLst>
                    <a:ext uri="{9D8B030D-6E8A-4147-A177-3AD203B41FA5}">
                      <a16:colId xmlns:a16="http://schemas.microsoft.com/office/drawing/2014/main" val="1421776437"/>
                    </a:ext>
                  </a:extLst>
                </a:gridCol>
                <a:gridCol w="816503">
                  <a:extLst>
                    <a:ext uri="{9D8B030D-6E8A-4147-A177-3AD203B41FA5}">
                      <a16:colId xmlns:a16="http://schemas.microsoft.com/office/drawing/2014/main" val="582751720"/>
                    </a:ext>
                  </a:extLst>
                </a:gridCol>
              </a:tblGrid>
              <a:tr h="72828"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5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Продолжение </a:t>
                      </a:r>
                    </a:p>
                  </a:txBody>
                  <a:tcPr marL="4000" marR="4000" marT="40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481349"/>
                  </a:ext>
                </a:extLst>
              </a:tr>
              <a:tr h="13663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фактических условиях и размерах финансирования инвестиционной программы, тысяч тенге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сопоставлении фактических показателей исполнения инвестиционной программы с показателями, утвержденными в инвестиционной программе**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Разъяснение причин отклонения достигнутых фактических показателей от показателей в утвержденной инвестиционной программе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повышения качества и надежности предоставляемых регулируемых услуг и эффективности деятельности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3583030"/>
                  </a:ext>
                </a:extLst>
              </a:tr>
              <a:tr h="26980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Заемные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Бюджетные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расхода сырья, материалов, топлива и энергии в натуральном выражении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аварийности,% 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500974"/>
                  </a:ext>
                </a:extLst>
              </a:tr>
              <a:tr h="14565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Прибыль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Прибыль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149521"/>
                  </a:ext>
                </a:extLst>
              </a:tr>
              <a:tr h="7282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599888"/>
                  </a:ext>
                </a:extLst>
              </a:tr>
              <a:tr h="2873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6 254,94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21 295,17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65,2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64,3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56,2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Износ сетей значительно превышают нормативные значения. Средства затраченные на реализация ИП 2025 года не </a:t>
                      </a:r>
                      <a:r>
                        <a:rPr lang="ru-RU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соответсвуют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фактически требуемым на реконструкцию сетей и оборудования. Результат о реализации будет </a:t>
                      </a:r>
                      <a:r>
                        <a:rPr lang="ru-RU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видет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следующем году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окончании года планируется обеспечить надежность в работе оборудования и трубопроводов.    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386661"/>
                  </a:ext>
                </a:extLst>
              </a:tr>
              <a:tr h="28803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75685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808918"/>
                  </a:ext>
                </a:extLst>
              </a:tr>
              <a:tr h="72828">
                <a:tc gridSpan="2"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-     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7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7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6 254,94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21 295,17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65,2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64,3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56,2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94857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45624" cy="864096"/>
          </a:xfrm>
        </p:spPr>
        <p:txBody>
          <a:bodyPr>
            <a:normAutofit fontScale="90000"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об исполнении утвержденной инвестиционной программы ТОО «Окжетпес-Т»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2025 год по итогам полугодия 2025 года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услуги «Отведение сточных вод"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10DCD71-A562-41CC-8303-FE14CFCE5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859199"/>
              </p:ext>
            </p:extLst>
          </p:nvPr>
        </p:nvGraphicFramePr>
        <p:xfrm>
          <a:off x="351146" y="1052737"/>
          <a:ext cx="8580043" cy="2830194"/>
        </p:xfrm>
        <a:graphic>
          <a:graphicData uri="http://schemas.openxmlformats.org/drawingml/2006/table">
            <a:tbl>
              <a:tblPr/>
              <a:tblGrid>
                <a:gridCol w="260414">
                  <a:extLst>
                    <a:ext uri="{9D8B030D-6E8A-4147-A177-3AD203B41FA5}">
                      <a16:colId xmlns:a16="http://schemas.microsoft.com/office/drawing/2014/main" val="307062828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83399758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4168726527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40972781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42088453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239592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19929665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95868437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71212647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474649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51024133"/>
                    </a:ext>
                  </a:extLst>
                </a:gridCol>
                <a:gridCol w="755314">
                  <a:extLst>
                    <a:ext uri="{9D8B030D-6E8A-4147-A177-3AD203B41FA5}">
                      <a16:colId xmlns:a16="http://schemas.microsoft.com/office/drawing/2014/main" val="81508834"/>
                    </a:ext>
                  </a:extLst>
                </a:gridCol>
              </a:tblGrid>
              <a:tr h="14790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плановых и фактических объемах предоставления регулируемых услуг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Отчет о прибылях и убытках*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 инвестиционной программы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831972"/>
                  </a:ext>
                </a:extLst>
              </a:tr>
              <a:tr h="2774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регулируемых услуг (товаров, работ) и обслуживаемая территория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мероприятий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 натуральных показателях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Период предоставления услуги в рамках инвестиционной программы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5995323"/>
                  </a:ext>
                </a:extLst>
              </a:tr>
              <a:tr h="5409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601099"/>
                  </a:ext>
                </a:extLst>
              </a:tr>
              <a:tr h="1479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021656"/>
                  </a:ext>
                </a:extLst>
              </a:tr>
              <a:tr h="7138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Отведение сточных вод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Строительство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-фекальной канализации к ИЖД квартала АБВ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Приложено</a:t>
                      </a:r>
                    </a:p>
                  </a:txBody>
                  <a:tcPr marL="4251" marR="4251" marT="425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119 725,63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-119 725,63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данным ОЖКХ фактическое исполнение начнется с июля 2025г.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6186401"/>
                  </a:ext>
                </a:extLst>
              </a:tr>
              <a:tr h="7395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ФНС квартала АБВ: закуп вакуумного выключателя 10кВ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15 159,74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-15 159,74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Исполнение планируется во втором полугодии текущего года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9345067"/>
                  </a:ext>
                </a:extLst>
              </a:tr>
              <a:tr h="2407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 2025г.: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134 885,37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-134 885,37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251" marR="4251" marT="42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993088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B549F85E-0398-4F5B-859E-08DBAA5A1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645475"/>
              </p:ext>
            </p:extLst>
          </p:nvPr>
        </p:nvGraphicFramePr>
        <p:xfrm>
          <a:off x="349333" y="4050370"/>
          <a:ext cx="8580044" cy="2424847"/>
        </p:xfrm>
        <a:graphic>
          <a:graphicData uri="http://schemas.openxmlformats.org/drawingml/2006/table">
            <a:tbl>
              <a:tblPr/>
              <a:tblGrid>
                <a:gridCol w="462772">
                  <a:extLst>
                    <a:ext uri="{9D8B030D-6E8A-4147-A177-3AD203B41FA5}">
                      <a16:colId xmlns:a16="http://schemas.microsoft.com/office/drawing/2014/main" val="2149258332"/>
                    </a:ext>
                  </a:extLst>
                </a:gridCol>
                <a:gridCol w="505853">
                  <a:extLst>
                    <a:ext uri="{9D8B030D-6E8A-4147-A177-3AD203B41FA5}">
                      <a16:colId xmlns:a16="http://schemas.microsoft.com/office/drawing/2014/main" val="2370322882"/>
                    </a:ext>
                  </a:extLst>
                </a:gridCol>
                <a:gridCol w="355765">
                  <a:extLst>
                    <a:ext uri="{9D8B030D-6E8A-4147-A177-3AD203B41FA5}">
                      <a16:colId xmlns:a16="http://schemas.microsoft.com/office/drawing/2014/main" val="4021581861"/>
                    </a:ext>
                  </a:extLst>
                </a:gridCol>
                <a:gridCol w="372441">
                  <a:extLst>
                    <a:ext uri="{9D8B030D-6E8A-4147-A177-3AD203B41FA5}">
                      <a16:colId xmlns:a16="http://schemas.microsoft.com/office/drawing/2014/main" val="2578068534"/>
                    </a:ext>
                  </a:extLst>
                </a:gridCol>
                <a:gridCol w="700411">
                  <a:extLst>
                    <a:ext uri="{9D8B030D-6E8A-4147-A177-3AD203B41FA5}">
                      <a16:colId xmlns:a16="http://schemas.microsoft.com/office/drawing/2014/main" val="1923567967"/>
                    </a:ext>
                  </a:extLst>
                </a:gridCol>
                <a:gridCol w="694853">
                  <a:extLst>
                    <a:ext uri="{9D8B030D-6E8A-4147-A177-3AD203B41FA5}">
                      <a16:colId xmlns:a16="http://schemas.microsoft.com/office/drawing/2014/main" val="2685223773"/>
                    </a:ext>
                  </a:extLst>
                </a:gridCol>
                <a:gridCol w="639264">
                  <a:extLst>
                    <a:ext uri="{9D8B030D-6E8A-4147-A177-3AD203B41FA5}">
                      <a16:colId xmlns:a16="http://schemas.microsoft.com/office/drawing/2014/main" val="4123334666"/>
                    </a:ext>
                  </a:extLst>
                </a:gridCol>
                <a:gridCol w="611470">
                  <a:extLst>
                    <a:ext uri="{9D8B030D-6E8A-4147-A177-3AD203B41FA5}">
                      <a16:colId xmlns:a16="http://schemas.microsoft.com/office/drawing/2014/main" val="2331219676"/>
                    </a:ext>
                  </a:extLst>
                </a:gridCol>
                <a:gridCol w="729596">
                  <a:extLst>
                    <a:ext uri="{9D8B030D-6E8A-4147-A177-3AD203B41FA5}">
                      <a16:colId xmlns:a16="http://schemas.microsoft.com/office/drawing/2014/main" val="362243012"/>
                    </a:ext>
                  </a:extLst>
                </a:gridCol>
                <a:gridCol w="594794">
                  <a:extLst>
                    <a:ext uri="{9D8B030D-6E8A-4147-A177-3AD203B41FA5}">
                      <a16:colId xmlns:a16="http://schemas.microsoft.com/office/drawing/2014/main" val="3624909331"/>
                    </a:ext>
                  </a:extLst>
                </a:gridCol>
                <a:gridCol w="578118">
                  <a:extLst>
                    <a:ext uri="{9D8B030D-6E8A-4147-A177-3AD203B41FA5}">
                      <a16:colId xmlns:a16="http://schemas.microsoft.com/office/drawing/2014/main" val="2750590447"/>
                    </a:ext>
                  </a:extLst>
                </a:gridCol>
                <a:gridCol w="550324">
                  <a:extLst>
                    <a:ext uri="{9D8B030D-6E8A-4147-A177-3AD203B41FA5}">
                      <a16:colId xmlns:a16="http://schemas.microsoft.com/office/drawing/2014/main" val="1257796791"/>
                    </a:ext>
                  </a:extLst>
                </a:gridCol>
                <a:gridCol w="939442">
                  <a:extLst>
                    <a:ext uri="{9D8B030D-6E8A-4147-A177-3AD203B41FA5}">
                      <a16:colId xmlns:a16="http://schemas.microsoft.com/office/drawing/2014/main" val="1587718473"/>
                    </a:ext>
                  </a:extLst>
                </a:gridCol>
                <a:gridCol w="844941">
                  <a:extLst>
                    <a:ext uri="{9D8B030D-6E8A-4147-A177-3AD203B41FA5}">
                      <a16:colId xmlns:a16="http://schemas.microsoft.com/office/drawing/2014/main" val="1680019274"/>
                    </a:ext>
                  </a:extLst>
                </a:gridCol>
              </a:tblGrid>
              <a:tr h="25643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фактических условиях и размерах финансирования инвестиционной программы, тысяч тенге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Информация о сопоставлении фактических показателей исполнения инвестиционной программы с показателями, утвержденными в инвестиционной программе**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Разъяснение причин отклонения достигнутых фактических показателей от показателей в утвержденной инвестиционной программе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повышения качества и надежности предоставляемых регулируемых услуг и эффективности деятельности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729549"/>
                  </a:ext>
                </a:extLst>
              </a:tr>
              <a:tr h="5063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Заемные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Бюджетные средства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расхода сырья, материалов, топлива и энергии в натуральном выражении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износа (физического) основных фондов (активов), %,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потерь, %,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Снижение аварийности,%  по годам реализации в зависимости от утвержденной инвестиционной программы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817997"/>
                  </a:ext>
                </a:extLst>
              </a:tr>
              <a:tr h="2733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Прибыль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прошлого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текущего года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735437"/>
                  </a:ext>
                </a:extLst>
              </a:tr>
              <a:tr h="1366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879103"/>
                  </a:ext>
                </a:extLst>
              </a:tr>
              <a:tr h="410040"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74 537,63   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10 023,01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67,8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7,5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1871987"/>
                  </a:ext>
                </a:extLst>
              </a:tr>
              <a:tr h="6834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-     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Износ сетей значительно превышают нормативные значения. Результат о реализации будет виден в следующем году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1Обеспечено надежность в работе оборудования и трубопроводов 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988250"/>
                  </a:ext>
                </a:extLst>
              </a:tr>
              <a:tr h="136680"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-     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-     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74 537,63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10 023,01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68,00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67,80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7,50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2,00</a:t>
                      </a:r>
                    </a:p>
                  </a:txBody>
                  <a:tcPr marL="4000" marR="4000" marT="40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00" marR="4000" marT="4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74863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699CDAB-096B-47DF-A5E7-2AECD5792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432689"/>
              </p:ext>
            </p:extLst>
          </p:nvPr>
        </p:nvGraphicFramePr>
        <p:xfrm>
          <a:off x="611560" y="936809"/>
          <a:ext cx="8219255" cy="4933400"/>
        </p:xfrm>
        <a:graphic>
          <a:graphicData uri="http://schemas.openxmlformats.org/drawingml/2006/table">
            <a:tbl>
              <a:tblPr/>
              <a:tblGrid>
                <a:gridCol w="643072">
                  <a:extLst>
                    <a:ext uri="{9D8B030D-6E8A-4147-A177-3AD203B41FA5}">
                      <a16:colId xmlns:a16="http://schemas.microsoft.com/office/drawing/2014/main" val="500008314"/>
                    </a:ext>
                  </a:extLst>
                </a:gridCol>
                <a:gridCol w="2404819">
                  <a:extLst>
                    <a:ext uri="{9D8B030D-6E8A-4147-A177-3AD203B41FA5}">
                      <a16:colId xmlns:a16="http://schemas.microsoft.com/office/drawing/2014/main" val="1435031701"/>
                    </a:ext>
                  </a:extLst>
                </a:gridCol>
                <a:gridCol w="810537">
                  <a:extLst>
                    <a:ext uri="{9D8B030D-6E8A-4147-A177-3AD203B41FA5}">
                      <a16:colId xmlns:a16="http://schemas.microsoft.com/office/drawing/2014/main" val="2887587452"/>
                    </a:ext>
                  </a:extLst>
                </a:gridCol>
                <a:gridCol w="894100">
                  <a:extLst>
                    <a:ext uri="{9D8B030D-6E8A-4147-A177-3AD203B41FA5}">
                      <a16:colId xmlns:a16="http://schemas.microsoft.com/office/drawing/2014/main" val="629870617"/>
                    </a:ext>
                  </a:extLst>
                </a:gridCol>
                <a:gridCol w="993677">
                  <a:extLst>
                    <a:ext uri="{9D8B030D-6E8A-4147-A177-3AD203B41FA5}">
                      <a16:colId xmlns:a16="http://schemas.microsoft.com/office/drawing/2014/main" val="1104498741"/>
                    </a:ext>
                  </a:extLst>
                </a:gridCol>
                <a:gridCol w="1093125">
                  <a:extLst>
                    <a:ext uri="{9D8B030D-6E8A-4147-A177-3AD203B41FA5}">
                      <a16:colId xmlns:a16="http://schemas.microsoft.com/office/drawing/2014/main" val="455514961"/>
                    </a:ext>
                  </a:extLst>
                </a:gridCol>
                <a:gridCol w="1379925">
                  <a:extLst>
                    <a:ext uri="{9D8B030D-6E8A-4147-A177-3AD203B41FA5}">
                      <a16:colId xmlns:a16="http://schemas.microsoft.com/office/drawing/2014/main" val="4241237990"/>
                    </a:ext>
                  </a:extLst>
                </a:gridCol>
              </a:tblGrid>
              <a:tr h="5591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утвержденной тарифной смете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247148"/>
                  </a:ext>
                </a:extLst>
              </a:tr>
              <a:tr h="1548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516754"/>
                  </a:ext>
                </a:extLst>
              </a:tr>
              <a:tr h="3146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тысяч тенге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2 530 295,81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1 160 697,21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54,13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103294"/>
                  </a:ext>
                </a:extLst>
              </a:tr>
              <a:tr h="1742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Материальные затраты,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298 012,63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121 666,12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59,17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986155"/>
                  </a:ext>
                </a:extLst>
              </a:tr>
              <a:tr h="2236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Сырье и материалы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95 146,12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7 070,08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92,57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003559"/>
                  </a:ext>
                </a:extLst>
              </a:tr>
              <a:tr h="2236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Горюче-смазочные материалы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64 257,12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18 100,40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71,83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049673"/>
                  </a:ext>
                </a:extLst>
              </a:tr>
              <a:tr h="2236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Энергия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138 609,39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96 495,63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30,38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41148"/>
                  </a:ext>
                </a:extLst>
              </a:tr>
              <a:tr h="1791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оплату труда,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915 142,33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484 822,48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47,02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249949"/>
                  </a:ext>
                </a:extLst>
              </a:tr>
              <a:tr h="1382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20 315,76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42 397,27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108,69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108158"/>
                  </a:ext>
                </a:extLst>
              </a:tr>
              <a:tr h="1694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Ремонт,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368 592,11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19 910,64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94,60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677695"/>
                  </a:ext>
                </a:extLst>
              </a:tr>
              <a:tr h="1791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затраты (расшифровать), в т.ч.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928 232,98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491 900,71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47,01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30428"/>
                  </a:ext>
                </a:extLst>
              </a:tr>
              <a:tr h="1936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периода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273 795,10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115 665,25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57,75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806226"/>
                  </a:ext>
                </a:extLst>
              </a:tr>
              <a:tr h="2765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273 795,10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115 665,25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57,75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856024"/>
                  </a:ext>
                </a:extLst>
              </a:tr>
              <a:tr h="1694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49 994,25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11 156,11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77,69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310693"/>
                  </a:ext>
                </a:extLst>
              </a:tr>
              <a:tr h="1500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выплату вознаграждений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92837"/>
                  </a:ext>
                </a:extLst>
              </a:tr>
              <a:tr h="1548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затрат на предоставление услуг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2 804 090,92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1 276 362,46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54,48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493574"/>
                  </a:ext>
                </a:extLst>
              </a:tr>
              <a:tr h="2236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 (РБА*СП)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26 182,92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443 715,32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1 594,67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118382"/>
                  </a:ext>
                </a:extLst>
              </a:tr>
              <a:tr h="2236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Регулируемая база задействованных активов (РБА).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610 512,95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824 753,93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35,09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369157"/>
                  </a:ext>
                </a:extLst>
              </a:tr>
              <a:tr h="1382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24062"/>
                  </a:ext>
                </a:extLst>
              </a:tr>
              <a:tr h="1500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2 830 273,84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1 720 077,79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39,23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990115"/>
                  </a:ext>
                </a:extLst>
              </a:tr>
              <a:tr h="2236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оказываемых услуг (товаров, работ)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тыс.Гкал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1 054,02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649,029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38,42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14274"/>
                  </a:ext>
                </a:extLst>
              </a:tr>
              <a:tr h="1382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Нормативные технические потери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19,00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19,00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77912"/>
                  </a:ext>
                </a:extLst>
              </a:tr>
              <a:tr h="1914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тыс.Гкал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247,24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140,51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  43,17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210566"/>
                  </a:ext>
                </a:extLst>
              </a:tr>
              <a:tr h="1597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 Гкал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2 650,23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2 650,23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263441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6D8F9AC0-CB00-44FF-9534-E69C4484D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72" y="160092"/>
            <a:ext cx="8219256" cy="648073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из исполнении утвержденной тарифной сметы ТОО «Окжетпес-Т» 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2025 год по итогам 1 полугодия 2025 года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передаче и распределению тепловой энергии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66B18F0-CE67-47F1-869A-231C7BE3383C}"/>
              </a:ext>
            </a:extLst>
          </p:cNvPr>
          <p:cNvSpPr/>
          <p:nvPr/>
        </p:nvSpPr>
        <p:spPr>
          <a:xfrm>
            <a:off x="611559" y="5870207"/>
            <a:ext cx="8219254" cy="503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  <a:tabLst>
                <a:tab pos="810260" algn="l"/>
              </a:tabLst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Причины не исполнения: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тарифные сметы утверждены на 12 месяцев, а факт исполнения за 6 месяцев. До конца 2025 года ТОО «Окжетпес-Т» планирует исполнить утвержденные статьи затрат в полном объеме.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395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544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из исполнении утвержденной тарифной сметы ТОО «Окжетпес-Т» 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2025 год по итогам 1 полугодия 2025 года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снабжению тепловой энергией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26F9B7D8-5796-4409-9250-A9F454741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424769"/>
              </p:ext>
            </p:extLst>
          </p:nvPr>
        </p:nvGraphicFramePr>
        <p:xfrm>
          <a:off x="457200" y="1166023"/>
          <a:ext cx="8291263" cy="4771837"/>
        </p:xfrm>
        <a:graphic>
          <a:graphicData uri="http://schemas.openxmlformats.org/drawingml/2006/table">
            <a:tbl>
              <a:tblPr/>
              <a:tblGrid>
                <a:gridCol w="560919">
                  <a:extLst>
                    <a:ext uri="{9D8B030D-6E8A-4147-A177-3AD203B41FA5}">
                      <a16:colId xmlns:a16="http://schemas.microsoft.com/office/drawing/2014/main" val="2770769638"/>
                    </a:ext>
                  </a:extLst>
                </a:gridCol>
                <a:gridCol w="2007498">
                  <a:extLst>
                    <a:ext uri="{9D8B030D-6E8A-4147-A177-3AD203B41FA5}">
                      <a16:colId xmlns:a16="http://schemas.microsoft.com/office/drawing/2014/main" val="2982866766"/>
                    </a:ext>
                  </a:extLst>
                </a:gridCol>
                <a:gridCol w="702624">
                  <a:extLst>
                    <a:ext uri="{9D8B030D-6E8A-4147-A177-3AD203B41FA5}">
                      <a16:colId xmlns:a16="http://schemas.microsoft.com/office/drawing/2014/main" val="4041994342"/>
                    </a:ext>
                  </a:extLst>
                </a:gridCol>
                <a:gridCol w="1059783">
                  <a:extLst>
                    <a:ext uri="{9D8B030D-6E8A-4147-A177-3AD203B41FA5}">
                      <a16:colId xmlns:a16="http://schemas.microsoft.com/office/drawing/2014/main" val="411201575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020648148"/>
                    </a:ext>
                  </a:extLst>
                </a:gridCol>
                <a:gridCol w="1113425">
                  <a:extLst>
                    <a:ext uri="{9D8B030D-6E8A-4147-A177-3AD203B41FA5}">
                      <a16:colId xmlns:a16="http://schemas.microsoft.com/office/drawing/2014/main" val="484083556"/>
                    </a:ext>
                  </a:extLst>
                </a:gridCol>
                <a:gridCol w="1766894">
                  <a:extLst>
                    <a:ext uri="{9D8B030D-6E8A-4147-A177-3AD203B41FA5}">
                      <a16:colId xmlns:a16="http://schemas.microsoft.com/office/drawing/2014/main" val="541554299"/>
                    </a:ext>
                  </a:extLst>
                </a:gridCol>
              </a:tblGrid>
              <a:tr h="511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Единица измерения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утвержденной тарифной смете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сложившиеся показатели тарифной сметы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863403"/>
                  </a:ext>
                </a:extLst>
              </a:tr>
              <a:tr h="1645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234613"/>
                  </a:ext>
                </a:extLst>
              </a:tr>
              <a:tr h="2286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производство товаров и предоставление услуг,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тысяч тенге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3 852 776,31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2 290 288,06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40,55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346319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Материальные затраты,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463,98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162,05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65,07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773955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Горюче-смазочные материалы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439,53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123,81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71,83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986861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Энергия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24,45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38,24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56,41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148039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оплату труда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116 206,11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61 647,74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46,95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557078"/>
                  </a:ext>
                </a:extLst>
              </a:tr>
              <a:tr h="2284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1 317,93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1 619,84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22,91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370297"/>
                  </a:ext>
                </a:extLst>
              </a:tr>
              <a:tr h="1599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Ремонт,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215013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затраты (расшифровать)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3 734 788,29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2 226 858,43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40,38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127563"/>
                  </a:ext>
                </a:extLst>
              </a:tr>
              <a:tr h="2056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периода всего, в том числе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7 984,75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3 814,85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52,22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431391"/>
                  </a:ext>
                </a:extLst>
              </a:tr>
              <a:tr h="2741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Общие и административные расходы, всего: в том числе: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7 984,75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3 814,85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52,22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751301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845,36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69,66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91,76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913152"/>
                  </a:ext>
                </a:extLst>
              </a:tr>
              <a:tr h="114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выплату вознаграждений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71856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затрат на предоставление услуг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3 860 761,04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2 294 102,91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40,58  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814732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 (РБА*СП)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312,20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315 440,94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101 136,80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792805"/>
                  </a:ext>
                </a:extLst>
              </a:tr>
              <a:tr h="2286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Регулируемая база задействованных активов (РБА).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6 649,04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772836"/>
                  </a:ext>
                </a:extLst>
              </a:tr>
              <a:tr h="114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279281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// 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3 861 073,25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1 978 661,96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48,75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847554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оказываемых услуг (товаров, работ)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тыс.Гкал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1 054,02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649,03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 38,42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446994"/>
                  </a:ext>
                </a:extLst>
              </a:tr>
              <a:tr h="1143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Нормативные технические потери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9659348"/>
                  </a:ext>
                </a:extLst>
              </a:tr>
              <a:tr h="1143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тыс.Гкал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-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4591490"/>
                  </a:ext>
                </a:extLst>
              </a:tr>
              <a:tr h="204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 Гкал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3 663,13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3 048,65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          16,77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451648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C09FACA-001B-4ED2-A85C-74D01CFC80D0}"/>
              </a:ext>
            </a:extLst>
          </p:cNvPr>
          <p:cNvSpPr/>
          <p:nvPr/>
        </p:nvSpPr>
        <p:spPr>
          <a:xfrm>
            <a:off x="483595" y="6050701"/>
            <a:ext cx="8219254" cy="503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  <a:tabLst>
                <a:tab pos="810260" algn="l"/>
              </a:tabLst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Причины не исполнения: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тарифные сметы утверждены на 12 месяцев, а факт исполнения за 6 месяцев. До конца 2025 года ТОО «Окжетпес-Т» планирует исполнить утвержденные статьи затрат в полном объеме.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5279</TotalTime>
  <Words>3868</Words>
  <Application>Microsoft Office PowerPoint</Application>
  <PresentationFormat>Экран (4:3)</PresentationFormat>
  <Paragraphs>1343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Wingdings 2</vt:lpstr>
      <vt:lpstr>Wingdings 3</vt:lpstr>
      <vt:lpstr>Тема Office</vt:lpstr>
      <vt:lpstr>Презентация PowerPoint</vt:lpstr>
      <vt:lpstr>Общие сведения</vt:lpstr>
      <vt:lpstr>Информация об исполнении утвержденной инвестиционной программы ТОО «Окжетпес-Т»  на 2025 год по итогам полугодия 2025 года  услуги "Передача и распределение тепловой энергии"</vt:lpstr>
      <vt:lpstr>Презентация PowerPoint</vt:lpstr>
      <vt:lpstr>Презентация PowerPoint</vt:lpstr>
      <vt:lpstr>Информация об исполнении утвержденной инвестиционной программы ТОО «Окжетпес-Т» на 2025 год по итогам полугодия 2025 года  услуги «Подача воды по распределительным сетям"</vt:lpstr>
      <vt:lpstr>Информация об исполнении утвержденной инвестиционной программы ТОО «Окжетпес-Т» на 2025 год по итогам полугодия 2025 года  услуги «Отведение сточных вод"</vt:lpstr>
      <vt:lpstr>Информация об из исполнении утвержденной тарифной сметы ТОО «Окжетпес-Т»  на 2025 год по итогам 1 полугодия 2025 года Услуги по передаче и распределению тепловой энергии</vt:lpstr>
      <vt:lpstr>Информация об из исполнении утвержденной тарифной сметы ТОО «Окжетпес-Т»  на 2025 год по итогам 1 полугодия 2025 года Услуги по снабжению тепловой энергией</vt:lpstr>
      <vt:lpstr>Информация об из исполнении утвержденной тарифной сметы ТОО «Окжетпес-Т»  на 2025 год по итогам 1 полугодия 2025 года Услуги по подаче воды по распределительным сетям</vt:lpstr>
      <vt:lpstr>Информация об из исполнении утвержденной тарифной сметы ТОО «Окжетпес-Т»  на 2025 год по итогам 1 полугодия 2025 года Услуги по отведению сточных вод</vt:lpstr>
      <vt:lpstr>Об основных финансово-экономических показателях деятельности субъекта естественной монополии</vt:lpstr>
      <vt:lpstr>Презентация PowerPoint</vt:lpstr>
      <vt:lpstr>Презентация PowerPoint</vt:lpstr>
      <vt:lpstr>ПРИМЕЧАНИЯ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302</cp:revision>
  <cp:lastPrinted>2025-07-16T11:35:45Z</cp:lastPrinted>
  <dcterms:created xsi:type="dcterms:W3CDTF">2021-04-26T05:35:55Z</dcterms:created>
  <dcterms:modified xsi:type="dcterms:W3CDTF">2025-07-18T09:35:26Z</dcterms:modified>
</cp:coreProperties>
</file>