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1" r:id="rId2"/>
    <p:sldId id="262" r:id="rId3"/>
    <p:sldId id="302" r:id="rId4"/>
    <p:sldId id="308" r:id="rId5"/>
    <p:sldId id="339" r:id="rId6"/>
    <p:sldId id="288" r:id="rId7"/>
    <p:sldId id="340" r:id="rId8"/>
    <p:sldId id="295" r:id="rId9"/>
    <p:sldId id="341" r:id="rId10"/>
    <p:sldId id="300" r:id="rId11"/>
    <p:sldId id="342" r:id="rId12"/>
    <p:sldId id="309" r:id="rId13"/>
    <p:sldId id="286" r:id="rId14"/>
    <p:sldId id="292" r:id="rId15"/>
    <p:sldId id="299" r:id="rId16"/>
    <p:sldId id="336" r:id="rId17"/>
    <p:sldId id="311" r:id="rId18"/>
    <p:sldId id="337" r:id="rId19"/>
    <p:sldId id="338" r:id="rId20"/>
    <p:sldId id="307" r:id="rId21"/>
    <p:sldId id="335" r:id="rId22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Экономист" initials="Э" lastIdx="1" clrIdx="0">
    <p:extLst>
      <p:ext uri="{19B8F6BF-5375-455C-9EA6-DF929625EA0E}">
        <p15:presenceInfo xmlns:p15="http://schemas.microsoft.com/office/powerpoint/2012/main" userId="Экономист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8194" autoAdjust="0"/>
  </p:normalViewPr>
  <p:slideViewPr>
    <p:cSldViewPr>
      <p:cViewPr varScale="1">
        <p:scale>
          <a:sx n="100" d="100"/>
          <a:sy n="100" d="100"/>
        </p:scale>
        <p:origin x="15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6;&#1072;&#1079;&#1076;&#1077;&#1083;&#1100;&#1085;&#1099;&#1081;%20&#1091;&#1095;&#1077;&#1090;%202025%20&#1075;&#1086;&#1076;\&#1048;&#1057;&#1055;&#1054;&#1051;&#1053;&#1045;&#1053;&#1048;&#1045;%20&#1058;&#1057;%202025&#1075;&#1086;&#1076;%20&#1054;&#1082;&#1089;&#1072;&#1085;&#1072;%20++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6;&#1072;&#1079;&#1076;&#1077;&#1083;&#1100;&#1085;&#1099;&#1081;%20&#1091;&#1095;&#1077;&#1090;%202025%20&#1075;&#1086;&#1076;\&#1048;&#1057;&#1055;&#1054;&#1051;&#1053;&#1045;&#1053;&#1048;&#1045;%20&#1058;&#1057;%202025&#1075;&#1086;&#1076;%20&#1054;&#1082;&#1089;&#1072;&#1085;&#1072;%20++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7.240\_scan_econom\&#1054;&#1056;&#1043;&#1040;&#1053;&#1048;&#1047;&#1040;&#1062;&#1048;&#1048;\&#1054;&#1082;&#1078;&#1077;&#1090;&#1087;&#1077;&#1089;-&#1058;\&#1087;&#1086;&#1090;&#1077;&#1088;&#1080;\&#1058;&#1054;&#1054;%20&#1054;&#1082;&#1078;&#1077;&#1090;&#1087;&#1077;&#1089;-&#1058;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7.240\_scan_econom\&#1054;&#1056;&#1043;&#1040;&#1053;&#1048;&#1047;&#1040;&#1062;&#1048;&#1048;\&#1054;&#1082;&#1078;&#1077;&#1090;&#1087;&#1077;&#1089;-&#1058;\&#1087;&#1086;&#1090;&#1077;&#1088;&#1080;\&#1058;&#1054;&#1054;%20&#1054;&#1082;&#1078;&#1077;&#1090;&#1087;&#1077;&#1089;-&#1058;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90"/>
      <c:rotY val="26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56281344041236"/>
          <c:y val="0.22854822024355101"/>
          <c:w val="0.76653540523777564"/>
          <c:h val="0.70806418014468564"/>
        </c:manualLayout>
      </c:layout>
      <c:pie3DChart>
        <c:varyColors val="1"/>
        <c:ser>
          <c:idx val="0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Реализация!$B$15:$B$18</c:f>
            </c:numRef>
          </c:val>
          <c:extLst>
            <c:ext xmlns:c16="http://schemas.microsoft.com/office/drawing/2014/chart" uri="{C3380CC4-5D6E-409C-BE32-E72D297353CC}">
              <c16:uniqueId val="{00000004-9185-45DD-9581-DEFC020CDD63}"/>
            </c:ext>
          </c:extLst>
        </c:ser>
        <c:ser>
          <c:idx val="1"/>
          <c:order val="1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5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6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7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8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Реализация!$C$15:$C$18</c:f>
            </c:numRef>
          </c:val>
          <c:extLst>
            <c:ext xmlns:c16="http://schemas.microsoft.com/office/drawing/2014/chart" uri="{C3380CC4-5D6E-409C-BE32-E72D297353CC}">
              <c16:uniqueId val="{00000009-9185-45DD-9581-DEFC020CDD63}"/>
            </c:ext>
          </c:extLst>
        </c:ser>
        <c:ser>
          <c:idx val="2"/>
          <c:order val="2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A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B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C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D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Реализация!$D$15:$D$18</c:f>
            </c:numRef>
          </c:val>
          <c:extLst>
            <c:ext xmlns:c16="http://schemas.microsoft.com/office/drawing/2014/chart" uri="{C3380CC4-5D6E-409C-BE32-E72D297353CC}">
              <c16:uniqueId val="{0000000E-9185-45DD-9581-DEFC020CDD63}"/>
            </c:ext>
          </c:extLst>
        </c:ser>
        <c:ser>
          <c:idx val="3"/>
          <c:order val="3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F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10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11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12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Реализация!$E$15:$E$18</c:f>
            </c:numRef>
          </c:val>
          <c:extLst>
            <c:ext xmlns:c16="http://schemas.microsoft.com/office/drawing/2014/chart" uri="{C3380CC4-5D6E-409C-BE32-E72D297353CC}">
              <c16:uniqueId val="{00000013-9185-45DD-9581-DEFC020CDD63}"/>
            </c:ext>
          </c:extLst>
        </c:ser>
        <c:ser>
          <c:idx val="4"/>
          <c:order val="4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14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15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16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17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Реализация!$F$15:$F$18</c:f>
            </c:numRef>
          </c:val>
          <c:extLst>
            <c:ext xmlns:c16="http://schemas.microsoft.com/office/drawing/2014/chart" uri="{C3380CC4-5D6E-409C-BE32-E72D297353CC}">
              <c16:uniqueId val="{00000018-9185-45DD-9581-DEFC020CDD63}"/>
            </c:ext>
          </c:extLst>
        </c:ser>
        <c:ser>
          <c:idx val="5"/>
          <c:order val="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19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1A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1B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1C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Реализация!$G$15:$G$18</c:f>
            </c:numRef>
          </c:val>
          <c:extLst>
            <c:ext xmlns:c16="http://schemas.microsoft.com/office/drawing/2014/chart" uri="{C3380CC4-5D6E-409C-BE32-E72D297353CC}">
              <c16:uniqueId val="{0000001D-9185-45DD-9581-DEFC020CDD63}"/>
            </c:ext>
          </c:extLst>
        </c:ser>
        <c:ser>
          <c:idx val="6"/>
          <c:order val="6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1E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1F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20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21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Реализация!$H$15:$H$18</c:f>
            </c:numRef>
          </c:val>
          <c:extLst>
            <c:ext xmlns:c16="http://schemas.microsoft.com/office/drawing/2014/chart" uri="{C3380CC4-5D6E-409C-BE32-E72D297353CC}">
              <c16:uniqueId val="{00000022-9185-45DD-9581-DEFC020CDD63}"/>
            </c:ext>
          </c:extLst>
        </c:ser>
        <c:ser>
          <c:idx val="7"/>
          <c:order val="7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23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24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25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26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Реализация!$I$15:$I$18</c:f>
            </c:numRef>
          </c:val>
          <c:extLst>
            <c:ext xmlns:c16="http://schemas.microsoft.com/office/drawing/2014/chart" uri="{C3380CC4-5D6E-409C-BE32-E72D297353CC}">
              <c16:uniqueId val="{00000027-9185-45DD-9581-DEFC020CDD63}"/>
            </c:ext>
          </c:extLst>
        </c:ser>
        <c:ser>
          <c:idx val="8"/>
          <c:order val="8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28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29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2A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2B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Реализация!$J$15:$J$18</c:f>
            </c:numRef>
          </c:val>
          <c:extLst>
            <c:ext xmlns:c16="http://schemas.microsoft.com/office/drawing/2014/chart" uri="{C3380CC4-5D6E-409C-BE32-E72D297353CC}">
              <c16:uniqueId val="{0000002C-9185-45DD-9581-DEFC020CDD63}"/>
            </c:ext>
          </c:extLst>
        </c:ser>
        <c:ser>
          <c:idx val="9"/>
          <c:order val="9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2D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2E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2F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30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Реализация!$K$15:$K$18</c:f>
            </c:numRef>
          </c:val>
          <c:extLst>
            <c:ext xmlns:c16="http://schemas.microsoft.com/office/drawing/2014/chart" uri="{C3380CC4-5D6E-409C-BE32-E72D297353CC}">
              <c16:uniqueId val="{00000031-9185-45DD-9581-DEFC020CDD63}"/>
            </c:ext>
          </c:extLst>
        </c:ser>
        <c:ser>
          <c:idx val="10"/>
          <c:order val="1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32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33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34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35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Реализация!$L$15:$L$18</c:f>
            </c:numRef>
          </c:val>
          <c:extLst>
            <c:ext xmlns:c16="http://schemas.microsoft.com/office/drawing/2014/chart" uri="{C3380CC4-5D6E-409C-BE32-E72D297353CC}">
              <c16:uniqueId val="{00000036-9185-45DD-9581-DEFC020CDD63}"/>
            </c:ext>
          </c:extLst>
        </c:ser>
        <c:ser>
          <c:idx val="11"/>
          <c:order val="11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37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38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39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3A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Реализация!$M$15:$M$18</c:f>
            </c:numRef>
          </c:val>
          <c:extLst>
            <c:ext xmlns:c16="http://schemas.microsoft.com/office/drawing/2014/chart" uri="{C3380CC4-5D6E-409C-BE32-E72D297353CC}">
              <c16:uniqueId val="{0000003B-9185-45DD-9581-DEFC020CDD63}"/>
            </c:ext>
          </c:extLst>
        </c:ser>
        <c:ser>
          <c:idx val="12"/>
          <c:order val="12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3C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3D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3E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3F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Реализация!$N$15:$N$18</c:f>
            </c:numRef>
          </c:val>
          <c:extLst>
            <c:ext xmlns:c16="http://schemas.microsoft.com/office/drawing/2014/chart" uri="{C3380CC4-5D6E-409C-BE32-E72D297353CC}">
              <c16:uniqueId val="{00000040-9185-45DD-9581-DEFC020CDD63}"/>
            </c:ext>
          </c:extLst>
        </c:ser>
        <c:ser>
          <c:idx val="13"/>
          <c:order val="13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41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42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43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44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Реализация!$O$15:$O$18</c:f>
            </c:numRef>
          </c:val>
          <c:extLst>
            <c:ext xmlns:c16="http://schemas.microsoft.com/office/drawing/2014/chart" uri="{C3380CC4-5D6E-409C-BE32-E72D297353CC}">
              <c16:uniqueId val="{00000045-9185-45DD-9581-DEFC020CDD63}"/>
            </c:ext>
          </c:extLst>
        </c:ser>
        <c:ser>
          <c:idx val="14"/>
          <c:order val="14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46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47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48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49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Реализация!$P$15:$P$18</c:f>
            </c:numRef>
          </c:val>
          <c:extLst>
            <c:ext xmlns:c16="http://schemas.microsoft.com/office/drawing/2014/chart" uri="{C3380CC4-5D6E-409C-BE32-E72D297353CC}">
              <c16:uniqueId val="{0000004A-9185-45DD-9581-DEFC020CDD63}"/>
            </c:ext>
          </c:extLst>
        </c:ser>
        <c:ser>
          <c:idx val="15"/>
          <c:order val="1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4B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4C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4D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4E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Реализация!$Q$15:$Q$18</c:f>
            </c:numRef>
          </c:val>
          <c:extLst>
            <c:ext xmlns:c16="http://schemas.microsoft.com/office/drawing/2014/chart" uri="{C3380CC4-5D6E-409C-BE32-E72D297353CC}">
              <c16:uniqueId val="{0000004F-9185-45DD-9581-DEFC020CDD63}"/>
            </c:ext>
          </c:extLst>
        </c:ser>
        <c:ser>
          <c:idx val="16"/>
          <c:order val="16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50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51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52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53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Реализация!$R$15:$R$18</c:f>
            </c:numRef>
          </c:val>
          <c:extLst>
            <c:ext xmlns:c16="http://schemas.microsoft.com/office/drawing/2014/chart" uri="{C3380CC4-5D6E-409C-BE32-E72D297353CC}">
              <c16:uniqueId val="{00000054-9185-45DD-9581-DEFC020CDD63}"/>
            </c:ext>
          </c:extLst>
        </c:ser>
        <c:ser>
          <c:idx val="17"/>
          <c:order val="17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55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56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57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58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Реализация!$S$15:$S$18</c:f>
            </c:numRef>
          </c:val>
          <c:extLst>
            <c:ext xmlns:c16="http://schemas.microsoft.com/office/drawing/2014/chart" uri="{C3380CC4-5D6E-409C-BE32-E72D297353CC}">
              <c16:uniqueId val="{00000059-9185-45DD-9581-DEFC020CDD63}"/>
            </c:ext>
          </c:extLst>
        </c:ser>
        <c:ser>
          <c:idx val="18"/>
          <c:order val="18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5A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5B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5C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5D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Реализация!$T$15:$T$18</c:f>
            </c:numRef>
          </c:val>
          <c:extLst>
            <c:ext xmlns:c16="http://schemas.microsoft.com/office/drawing/2014/chart" uri="{C3380CC4-5D6E-409C-BE32-E72D297353CC}">
              <c16:uniqueId val="{0000005E-9185-45DD-9581-DEFC020CDD63}"/>
            </c:ext>
          </c:extLst>
        </c:ser>
        <c:ser>
          <c:idx val="19"/>
          <c:order val="19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5F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60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61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62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Реализация!$U$15:$U$18</c:f>
            </c:numRef>
          </c:val>
          <c:extLst>
            <c:ext xmlns:c16="http://schemas.microsoft.com/office/drawing/2014/chart" uri="{C3380CC4-5D6E-409C-BE32-E72D297353CC}">
              <c16:uniqueId val="{00000063-9185-45DD-9581-DEFC020CDD63}"/>
            </c:ext>
          </c:extLst>
        </c:ser>
        <c:ser>
          <c:idx val="20"/>
          <c:order val="2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64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65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66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67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Реализация!$V$15:$V$18</c:f>
            </c:numRef>
          </c:val>
          <c:extLst>
            <c:ext xmlns:c16="http://schemas.microsoft.com/office/drawing/2014/chart" uri="{C3380CC4-5D6E-409C-BE32-E72D297353CC}">
              <c16:uniqueId val="{00000068-9185-45DD-9581-DEFC020CDD63}"/>
            </c:ext>
          </c:extLst>
        </c:ser>
        <c:ser>
          <c:idx val="21"/>
          <c:order val="21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69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6A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6B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6C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Реализация!$W$15:$W$18</c:f>
            </c:numRef>
          </c:val>
          <c:extLst>
            <c:ext xmlns:c16="http://schemas.microsoft.com/office/drawing/2014/chart" uri="{C3380CC4-5D6E-409C-BE32-E72D297353CC}">
              <c16:uniqueId val="{0000006D-9185-45DD-9581-DEFC020CDD63}"/>
            </c:ext>
          </c:extLst>
        </c:ser>
        <c:ser>
          <c:idx val="22"/>
          <c:order val="22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6E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6F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70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71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Реализация!$X$15:$X$18</c:f>
            </c:numRef>
          </c:val>
          <c:extLst>
            <c:ext xmlns:c16="http://schemas.microsoft.com/office/drawing/2014/chart" uri="{C3380CC4-5D6E-409C-BE32-E72D297353CC}">
              <c16:uniqueId val="{00000072-9185-45DD-9581-DEFC020CDD63}"/>
            </c:ext>
          </c:extLst>
        </c:ser>
        <c:ser>
          <c:idx val="23"/>
          <c:order val="23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73-9185-45DD-9581-DEFC020CDD6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74-9185-45DD-9581-DEFC020CDD6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75-9185-45DD-9581-DEFC020CDD6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76-9185-45DD-9581-DEFC020CDD63}"/>
              </c:ext>
            </c:extLst>
          </c:dPt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Реализация!$Y$15:$Y$18</c:f>
            </c:numRef>
          </c:val>
          <c:extLst>
            <c:ext xmlns:c16="http://schemas.microsoft.com/office/drawing/2014/chart" uri="{C3380CC4-5D6E-409C-BE32-E72D297353CC}">
              <c16:uniqueId val="{00000077-9185-45DD-9581-DEFC020CDD63}"/>
            </c:ext>
          </c:extLst>
        </c:ser>
        <c:ser>
          <c:idx val="24"/>
          <c:order val="24"/>
          <c:dPt>
            <c:idx val="0"/>
            <c:bubble3D val="0"/>
            <c:explosion val="12"/>
            <c:spPr>
              <a:solidFill>
                <a:srgbClr val="C00000"/>
              </a:solidFill>
              <a:ln w="28575">
                <a:solidFill>
                  <a:schemeClr val="tx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9-9185-45DD-9581-DEFC020CDD63}"/>
              </c:ext>
            </c:extLst>
          </c:dPt>
          <c:dPt>
            <c:idx val="1"/>
            <c:bubble3D val="0"/>
            <c:explosion val="13"/>
            <c:spPr>
              <a:solidFill>
                <a:srgbClr val="FFFF00"/>
              </a:solidFill>
              <a:ln w="31750">
                <a:solidFill>
                  <a:schemeClr val="tx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B-9185-45DD-9581-DEFC020CDD63}"/>
              </c:ext>
            </c:extLst>
          </c:dPt>
          <c:dPt>
            <c:idx val="2"/>
            <c:bubble3D val="0"/>
            <c:explosion val="12"/>
            <c:spPr>
              <a:solidFill>
                <a:schemeClr val="accent3"/>
              </a:solidFill>
              <a:ln w="31750">
                <a:solidFill>
                  <a:schemeClr val="tx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D-9185-45DD-9581-DEFC020CDD63}"/>
              </c:ext>
            </c:extLst>
          </c:dPt>
          <c:dPt>
            <c:idx val="3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7F-9185-45DD-9581-DEFC020CDD63}"/>
              </c:ext>
            </c:extLst>
          </c:dPt>
          <c:dLbls>
            <c:dLbl>
              <c:idx val="0"/>
              <c:layout>
                <c:manualLayout>
                  <c:x val="-6.8854865364051721E-2"/>
                  <c:y val="1.89430341073214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9-9185-45DD-9581-DEFC020CDD63}"/>
                </c:ext>
              </c:extLst>
            </c:dLbl>
            <c:dLbl>
              <c:idx val="1"/>
              <c:layout>
                <c:manualLayout>
                  <c:x val="-9.6062265392232282E-2"/>
                  <c:y val="1.791606349226483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B-9185-45DD-9581-DEFC020CDD63}"/>
                </c:ext>
              </c:extLst>
            </c:dLbl>
            <c:dLbl>
              <c:idx val="2"/>
              <c:layout>
                <c:manualLayout>
                  <c:x val="-1.6716193380673462E-2"/>
                  <c:y val="-3.540798901522298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D-9185-45DD-9581-DEFC020CDD63}"/>
                </c:ext>
              </c:extLst>
            </c:dLbl>
            <c:dLbl>
              <c:idx val="3"/>
              <c:layout>
                <c:manualLayout>
                  <c:x val="-1.9277783636065995E-2"/>
                  <c:y val="2.138655547842947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F-9185-45DD-9581-DEFC020CDD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Реализация!$A$15:$A$18</c:f>
              <c:strCache>
                <c:ptCount val="4"/>
                <c:pt idx="0">
                  <c:v>Холодная вода</c:v>
                </c:pt>
                <c:pt idx="1">
                  <c:v>Горячая вода</c:v>
                </c:pt>
                <c:pt idx="2">
                  <c:v>Канализация</c:v>
                </c:pt>
                <c:pt idx="3">
                  <c:v>Тепловая энергия</c:v>
                </c:pt>
              </c:strCache>
            </c:strRef>
          </c:cat>
          <c:val>
            <c:numRef>
              <c:f>Реализация!$Z$15:$Z$18</c:f>
              <c:numCache>
                <c:formatCode>#,##0.00</c:formatCode>
                <c:ptCount val="4"/>
                <c:pt idx="0">
                  <c:v>1666714.3511784994</c:v>
                </c:pt>
                <c:pt idx="1">
                  <c:v>285420.40906258574</c:v>
                </c:pt>
                <c:pt idx="2">
                  <c:v>842214.0037143142</c:v>
                </c:pt>
                <c:pt idx="3">
                  <c:v>6376880.9117839281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80-9185-45DD-9581-DEFC020CDD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674759299385139"/>
          <c:y val="0.18186080458603401"/>
          <c:w val="0.63118745312742564"/>
          <c:h val="0.69766396473471282"/>
        </c:manualLayout>
      </c:layout>
      <c:pieChart>
        <c:varyColors val="1"/>
        <c:ser>
          <c:idx val="0"/>
          <c:order val="0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Реализация!$B$45:$B$52</c:f>
            </c:numRef>
          </c:val>
          <c:extLst>
            <c:ext xmlns:c16="http://schemas.microsoft.com/office/drawing/2014/chart" uri="{C3380CC4-5D6E-409C-BE32-E72D297353CC}">
              <c16:uniqueId val="{00000000-ECF0-4411-8878-C9E886D234EE}"/>
            </c:ext>
          </c:extLst>
        </c:ser>
        <c:ser>
          <c:idx val="1"/>
          <c:order val="1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Реализация!$C$45:$C$52</c:f>
            </c:numRef>
          </c:val>
          <c:extLst>
            <c:ext xmlns:c16="http://schemas.microsoft.com/office/drawing/2014/chart" uri="{C3380CC4-5D6E-409C-BE32-E72D297353CC}">
              <c16:uniqueId val="{00000001-ECF0-4411-8878-C9E886D234EE}"/>
            </c:ext>
          </c:extLst>
        </c:ser>
        <c:ser>
          <c:idx val="2"/>
          <c:order val="2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Реализация!$D$45:$D$52</c:f>
            </c:numRef>
          </c:val>
          <c:extLst>
            <c:ext xmlns:c16="http://schemas.microsoft.com/office/drawing/2014/chart" uri="{C3380CC4-5D6E-409C-BE32-E72D297353CC}">
              <c16:uniqueId val="{00000002-ECF0-4411-8878-C9E886D234EE}"/>
            </c:ext>
          </c:extLst>
        </c:ser>
        <c:ser>
          <c:idx val="3"/>
          <c:order val="3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Реализация!$E$45:$E$52</c:f>
            </c:numRef>
          </c:val>
          <c:extLst>
            <c:ext xmlns:c16="http://schemas.microsoft.com/office/drawing/2014/chart" uri="{C3380CC4-5D6E-409C-BE32-E72D297353CC}">
              <c16:uniqueId val="{00000003-ECF0-4411-8878-C9E886D234EE}"/>
            </c:ext>
          </c:extLst>
        </c:ser>
        <c:ser>
          <c:idx val="4"/>
          <c:order val="4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Реализация!$F$45:$F$52</c:f>
            </c:numRef>
          </c:val>
          <c:extLst>
            <c:ext xmlns:c16="http://schemas.microsoft.com/office/drawing/2014/chart" uri="{C3380CC4-5D6E-409C-BE32-E72D297353CC}">
              <c16:uniqueId val="{00000004-ECF0-4411-8878-C9E886D234EE}"/>
            </c:ext>
          </c:extLst>
        </c:ser>
        <c:ser>
          <c:idx val="5"/>
          <c:order val="5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Реализация!$G$45:$G$52</c:f>
            </c:numRef>
          </c:val>
          <c:extLst>
            <c:ext xmlns:c16="http://schemas.microsoft.com/office/drawing/2014/chart" uri="{C3380CC4-5D6E-409C-BE32-E72D297353CC}">
              <c16:uniqueId val="{00000005-ECF0-4411-8878-C9E886D234EE}"/>
            </c:ext>
          </c:extLst>
        </c:ser>
        <c:ser>
          <c:idx val="6"/>
          <c:order val="6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Реализация!$H$45:$H$52</c:f>
            </c:numRef>
          </c:val>
          <c:extLst>
            <c:ext xmlns:c16="http://schemas.microsoft.com/office/drawing/2014/chart" uri="{C3380CC4-5D6E-409C-BE32-E72D297353CC}">
              <c16:uniqueId val="{00000006-ECF0-4411-8878-C9E886D234EE}"/>
            </c:ext>
          </c:extLst>
        </c:ser>
        <c:ser>
          <c:idx val="7"/>
          <c:order val="7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Реализация!$I$45:$I$52</c:f>
            </c:numRef>
          </c:val>
          <c:extLst>
            <c:ext xmlns:c16="http://schemas.microsoft.com/office/drawing/2014/chart" uri="{C3380CC4-5D6E-409C-BE32-E72D297353CC}">
              <c16:uniqueId val="{00000007-ECF0-4411-8878-C9E886D234EE}"/>
            </c:ext>
          </c:extLst>
        </c:ser>
        <c:ser>
          <c:idx val="8"/>
          <c:order val="8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Реализация!$J$45:$J$52</c:f>
            </c:numRef>
          </c:val>
          <c:extLst>
            <c:ext xmlns:c16="http://schemas.microsoft.com/office/drawing/2014/chart" uri="{C3380CC4-5D6E-409C-BE32-E72D297353CC}">
              <c16:uniqueId val="{00000008-ECF0-4411-8878-C9E886D234EE}"/>
            </c:ext>
          </c:extLst>
        </c:ser>
        <c:ser>
          <c:idx val="9"/>
          <c:order val="9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Реализация!$K$45:$K$52</c:f>
            </c:numRef>
          </c:val>
          <c:extLst>
            <c:ext xmlns:c16="http://schemas.microsoft.com/office/drawing/2014/chart" uri="{C3380CC4-5D6E-409C-BE32-E72D297353CC}">
              <c16:uniqueId val="{00000009-ECF0-4411-8878-C9E886D234EE}"/>
            </c:ext>
          </c:extLst>
        </c:ser>
        <c:ser>
          <c:idx val="10"/>
          <c:order val="10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Реализация!$L$45:$L$52</c:f>
            </c:numRef>
          </c:val>
          <c:extLst>
            <c:ext xmlns:c16="http://schemas.microsoft.com/office/drawing/2014/chart" uri="{C3380CC4-5D6E-409C-BE32-E72D297353CC}">
              <c16:uniqueId val="{0000000A-ECF0-4411-8878-C9E886D234EE}"/>
            </c:ext>
          </c:extLst>
        </c:ser>
        <c:ser>
          <c:idx val="11"/>
          <c:order val="11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Реализация!$M$45:$M$52</c:f>
            </c:numRef>
          </c:val>
          <c:extLst>
            <c:ext xmlns:c16="http://schemas.microsoft.com/office/drawing/2014/chart" uri="{C3380CC4-5D6E-409C-BE32-E72D297353CC}">
              <c16:uniqueId val="{0000000B-ECF0-4411-8878-C9E886D234EE}"/>
            </c:ext>
          </c:extLst>
        </c:ser>
        <c:ser>
          <c:idx val="12"/>
          <c:order val="12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Реализация!$N$45:$N$52</c:f>
            </c:numRef>
          </c:val>
          <c:extLst>
            <c:ext xmlns:c16="http://schemas.microsoft.com/office/drawing/2014/chart" uri="{C3380CC4-5D6E-409C-BE32-E72D297353CC}">
              <c16:uniqueId val="{0000000C-ECF0-4411-8878-C9E886D234EE}"/>
            </c:ext>
          </c:extLst>
        </c:ser>
        <c:ser>
          <c:idx val="13"/>
          <c:order val="13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Реализация!$O$45:$O$52</c:f>
            </c:numRef>
          </c:val>
          <c:extLst>
            <c:ext xmlns:c16="http://schemas.microsoft.com/office/drawing/2014/chart" uri="{C3380CC4-5D6E-409C-BE32-E72D297353CC}">
              <c16:uniqueId val="{0000000D-ECF0-4411-8878-C9E886D234EE}"/>
            </c:ext>
          </c:extLst>
        </c:ser>
        <c:ser>
          <c:idx val="14"/>
          <c:order val="14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Реализация!$P$45:$P$52</c:f>
            </c:numRef>
          </c:val>
          <c:extLst>
            <c:ext xmlns:c16="http://schemas.microsoft.com/office/drawing/2014/chart" uri="{C3380CC4-5D6E-409C-BE32-E72D297353CC}">
              <c16:uniqueId val="{0000000E-ECF0-4411-8878-C9E886D234EE}"/>
            </c:ext>
          </c:extLst>
        </c:ser>
        <c:ser>
          <c:idx val="15"/>
          <c:order val="15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Реализация!$Q$45:$Q$52</c:f>
            </c:numRef>
          </c:val>
          <c:extLst>
            <c:ext xmlns:c16="http://schemas.microsoft.com/office/drawing/2014/chart" uri="{C3380CC4-5D6E-409C-BE32-E72D297353CC}">
              <c16:uniqueId val="{0000000F-ECF0-4411-8878-C9E886D234EE}"/>
            </c:ext>
          </c:extLst>
        </c:ser>
        <c:ser>
          <c:idx val="16"/>
          <c:order val="16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Реализация!$R$45:$R$52</c:f>
            </c:numRef>
          </c:val>
          <c:extLst>
            <c:ext xmlns:c16="http://schemas.microsoft.com/office/drawing/2014/chart" uri="{C3380CC4-5D6E-409C-BE32-E72D297353CC}">
              <c16:uniqueId val="{00000010-ECF0-4411-8878-C9E886D234EE}"/>
            </c:ext>
          </c:extLst>
        </c:ser>
        <c:ser>
          <c:idx val="17"/>
          <c:order val="17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Реализация!$S$45:$S$52</c:f>
            </c:numRef>
          </c:val>
          <c:extLst>
            <c:ext xmlns:c16="http://schemas.microsoft.com/office/drawing/2014/chart" uri="{C3380CC4-5D6E-409C-BE32-E72D297353CC}">
              <c16:uniqueId val="{00000011-ECF0-4411-8878-C9E886D234EE}"/>
            </c:ext>
          </c:extLst>
        </c:ser>
        <c:ser>
          <c:idx val="18"/>
          <c:order val="18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Реализация!$T$45:$T$52</c:f>
            </c:numRef>
          </c:val>
          <c:extLst>
            <c:ext xmlns:c16="http://schemas.microsoft.com/office/drawing/2014/chart" uri="{C3380CC4-5D6E-409C-BE32-E72D297353CC}">
              <c16:uniqueId val="{00000012-ECF0-4411-8878-C9E886D234EE}"/>
            </c:ext>
          </c:extLst>
        </c:ser>
        <c:ser>
          <c:idx val="19"/>
          <c:order val="19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Реализация!$U$45:$U$52</c:f>
            </c:numRef>
          </c:val>
          <c:extLst>
            <c:ext xmlns:c16="http://schemas.microsoft.com/office/drawing/2014/chart" uri="{C3380CC4-5D6E-409C-BE32-E72D297353CC}">
              <c16:uniqueId val="{00000013-ECF0-4411-8878-C9E886D234EE}"/>
            </c:ext>
          </c:extLst>
        </c:ser>
        <c:ser>
          <c:idx val="20"/>
          <c:order val="20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Реализация!$V$45:$V$52</c:f>
            </c:numRef>
          </c:val>
          <c:extLst>
            <c:ext xmlns:c16="http://schemas.microsoft.com/office/drawing/2014/chart" uri="{C3380CC4-5D6E-409C-BE32-E72D297353CC}">
              <c16:uniqueId val="{00000014-ECF0-4411-8878-C9E886D234EE}"/>
            </c:ext>
          </c:extLst>
        </c:ser>
        <c:ser>
          <c:idx val="21"/>
          <c:order val="21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Реализация!$W$45:$W$52</c:f>
            </c:numRef>
          </c:val>
          <c:extLst>
            <c:ext xmlns:c16="http://schemas.microsoft.com/office/drawing/2014/chart" uri="{C3380CC4-5D6E-409C-BE32-E72D297353CC}">
              <c16:uniqueId val="{00000015-ECF0-4411-8878-C9E886D234EE}"/>
            </c:ext>
          </c:extLst>
        </c:ser>
        <c:ser>
          <c:idx val="22"/>
          <c:order val="22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Реализация!$X$45:$X$52</c:f>
            </c:numRef>
          </c:val>
          <c:extLst>
            <c:ext xmlns:c16="http://schemas.microsoft.com/office/drawing/2014/chart" uri="{C3380CC4-5D6E-409C-BE32-E72D297353CC}">
              <c16:uniqueId val="{00000016-ECF0-4411-8878-C9E886D234EE}"/>
            </c:ext>
          </c:extLst>
        </c:ser>
        <c:ser>
          <c:idx val="23"/>
          <c:order val="23"/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Реализация!$Y$45:$Y$52</c:f>
            </c:numRef>
          </c:val>
          <c:extLst>
            <c:ext xmlns:c16="http://schemas.microsoft.com/office/drawing/2014/chart" uri="{C3380CC4-5D6E-409C-BE32-E72D297353CC}">
              <c16:uniqueId val="{00000017-ECF0-4411-8878-C9E886D234EE}"/>
            </c:ext>
          </c:extLst>
        </c:ser>
        <c:ser>
          <c:idx val="24"/>
          <c:order val="24"/>
          <c:spPr>
            <a:ln w="15875">
              <a:solidFill>
                <a:schemeClr val="tx1"/>
              </a:solidFill>
            </a:ln>
          </c:spPr>
          <c:explosion val="9"/>
          <c:dPt>
            <c:idx val="0"/>
            <c:bubble3D val="0"/>
            <c:spPr>
              <a:solidFill>
                <a:schemeClr val="accent1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ECF0-4411-8878-C9E886D234E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ECF0-4411-8878-C9E886D234E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ECF0-4411-8878-C9E886D234E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ECF0-4411-8878-C9E886D234E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ECF0-4411-8878-C9E886D234E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ECF0-4411-8878-C9E886D234E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ECF0-4411-8878-C9E886D234E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ECF0-4411-8878-C9E886D234EE}"/>
              </c:ext>
            </c:extLst>
          </c:dPt>
          <c:dLbls>
            <c:dLbl>
              <c:idx val="0"/>
              <c:layout>
                <c:manualLayout>
                  <c:x val="-2.075886274994246E-3"/>
                  <c:y val="-0.1049573383694062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CF0-4411-8878-C9E886D234EE}"/>
                </c:ext>
              </c:extLst>
            </c:dLbl>
            <c:dLbl>
              <c:idx val="2"/>
              <c:layout>
                <c:manualLayout>
                  <c:x val="-6.3062698650434276E-2"/>
                  <c:y val="-1.685874497382117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CF0-4411-8878-C9E886D234EE}"/>
                </c:ext>
              </c:extLst>
            </c:dLbl>
            <c:dLbl>
              <c:idx val="3"/>
              <c:layout>
                <c:manualLayout>
                  <c:x val="9.3903060896022624E-3"/>
                  <c:y val="4.7427740371782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CF0-4411-8878-C9E886D234EE}"/>
                </c:ext>
              </c:extLst>
            </c:dLbl>
            <c:dLbl>
              <c:idx val="4"/>
              <c:layout>
                <c:manualLayout>
                  <c:x val="-3.6191518757654181E-2"/>
                  <c:y val="2.200294199627175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ECF0-4411-8878-C9E886D234EE}"/>
                </c:ext>
              </c:extLst>
            </c:dLbl>
            <c:dLbl>
              <c:idx val="6"/>
              <c:layout>
                <c:manualLayout>
                  <c:x val="7.1888408107160628E-2"/>
                  <c:y val="-4.024783015691183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ECF0-4411-8878-C9E886D234EE}"/>
                </c:ext>
              </c:extLst>
            </c:dLbl>
            <c:dLbl>
              <c:idx val="7"/>
              <c:layout>
                <c:manualLayout>
                  <c:x val="0.1182329485864798"/>
                  <c:y val="-3.6554760174672303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ECF0-4411-8878-C9E886D234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Реализация!$A$45:$A$52</c:f>
              <c:strCache>
                <c:ptCount val="8"/>
                <c:pt idx="0">
                  <c:v>Покупка тепловой энергии</c:v>
                </c:pt>
                <c:pt idx="1">
                  <c:v>Покупка электроэнергии</c:v>
                </c:pt>
                <c:pt idx="2">
                  <c:v>Покупка воды</c:v>
                </c:pt>
                <c:pt idx="3">
                  <c:v>Заработная плата</c:v>
                </c:pt>
                <c:pt idx="4">
                  <c:v>Ремонты </c:v>
                </c:pt>
                <c:pt idx="5">
                  <c:v>Амортизация</c:v>
                </c:pt>
                <c:pt idx="6">
                  <c:v>Производственные затраты </c:v>
                </c:pt>
                <c:pt idx="7">
                  <c:v>Административные затраты</c:v>
                </c:pt>
              </c:strCache>
            </c:strRef>
          </c:cat>
          <c:val>
            <c:numRef>
              <c:f>Реализация!$Z$45:$Z$52</c:f>
              <c:numCache>
                <c:formatCode>_(* #,##0.00_);_(* \(#,##0.00\);_(* "-"??_);_(@_)</c:formatCode>
                <c:ptCount val="8"/>
                <c:pt idx="0">
                  <c:v>4491836.1350800004</c:v>
                </c:pt>
                <c:pt idx="1">
                  <c:v>373957.73966999998</c:v>
                </c:pt>
                <c:pt idx="2">
                  <c:v>1010526.09577</c:v>
                </c:pt>
                <c:pt idx="3">
                  <c:v>2730879.9509163853</c:v>
                </c:pt>
                <c:pt idx="4">
                  <c:v>448647.61273400002</c:v>
                </c:pt>
                <c:pt idx="5">
                  <c:v>139687.49437999999</c:v>
                </c:pt>
                <c:pt idx="6">
                  <c:v>869848.54182961676</c:v>
                </c:pt>
                <c:pt idx="7">
                  <c:v>160308.42962000007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ECF0-4411-8878-C9E886D234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454997328873699E-2"/>
          <c:y val="0.12681969284746974"/>
          <c:w val="0.80510768115038478"/>
          <c:h val="0.6493564570251504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'распределение энергоресурсов'!$A$4</c:f>
              <c:strCache>
                <c:ptCount val="1"/>
                <c:pt idx="0">
                  <c:v>нераспределенные потери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0.10072079697203137"/>
                  <c:y val="5.08324810279651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624-4543-AAB9-D8C8AE53EFC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'распределение энергоресурсов'!$H$4:$O$4</c:f>
              <c:numCache>
                <c:formatCode>0.0</c:formatCode>
                <c:ptCount val="2"/>
                <c:pt idx="0">
                  <c:v>30.508769999999934</c:v>
                </c:pt>
                <c:pt idx="1">
                  <c:v>-75.145345599999985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24-4543-AAB9-D8C8AE53EFC1}"/>
            </c:ext>
          </c:extLst>
        </c:ser>
        <c:ser>
          <c:idx val="1"/>
          <c:order val="1"/>
          <c:tx>
            <c:strRef>
              <c:f>'распределение энергоресурсов'!$A$5</c:f>
              <c:strCache>
                <c:ptCount val="1"/>
                <c:pt idx="0">
                  <c:v>собственные нужды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'распределение энергоресурсов'!$H$5:$O$5</c:f>
              <c:numCache>
                <c:formatCode>0.0</c:formatCode>
                <c:ptCount val="2"/>
                <c:pt idx="0">
                  <c:v>3.1341999999999999</c:v>
                </c:pt>
                <c:pt idx="1">
                  <c:v>3.1341999999999999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24-4543-AAB9-D8C8AE53EFC1}"/>
            </c:ext>
          </c:extLst>
        </c:ser>
        <c:ser>
          <c:idx val="2"/>
          <c:order val="2"/>
          <c:tx>
            <c:strRef>
              <c:f>'распределение энергоресурсов'!$A$6</c:f>
              <c:strCache>
                <c:ptCount val="1"/>
                <c:pt idx="0">
                  <c:v>нормативные потери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'распределение энергоресурсов'!$H$6:$O$6</c:f>
              <c:numCache>
                <c:formatCode>0.0</c:formatCode>
                <c:ptCount val="2"/>
                <c:pt idx="0">
                  <c:v>277.84156000000002</c:v>
                </c:pt>
                <c:pt idx="1">
                  <c:v>249.0292456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24-4543-AAB9-D8C8AE53EFC1}"/>
            </c:ext>
          </c:extLst>
        </c:ser>
        <c:ser>
          <c:idx val="3"/>
          <c:order val="3"/>
          <c:tx>
            <c:strRef>
              <c:f>'распределение энергоресурсов'!$A$7</c:f>
              <c:strCache>
                <c:ptCount val="1"/>
                <c:pt idx="0">
                  <c:v>реализация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'распределение энергоресурсов'!$H$7:$O$7</c:f>
              <c:numCache>
                <c:formatCode>0.0</c:formatCode>
                <c:ptCount val="2"/>
                <c:pt idx="0">
                  <c:v>1150.8394699999999</c:v>
                </c:pt>
                <c:pt idx="1">
                  <c:v>1133.6621400000001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624-4543-AAB9-D8C8AE53EFC1}"/>
            </c:ext>
          </c:extLst>
        </c:ser>
        <c:ser>
          <c:idx val="4"/>
          <c:order val="4"/>
          <c:tx>
            <c:strRef>
              <c:f>'распределение энергоресурсов'!$A$8</c:f>
              <c:strCache>
                <c:ptCount val="1"/>
                <c:pt idx="0">
                  <c:v>покупка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'распределение энергоресурсов'!$H$8:$O$8</c:f>
              <c:numCache>
                <c:formatCode>0.0</c:formatCode>
                <c:ptCount val="2"/>
                <c:pt idx="0">
                  <c:v>1462.3239999999998</c:v>
                </c:pt>
                <c:pt idx="1">
                  <c:v>1310.6802400000001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24-4543-AAB9-D8C8AE53EFC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8456064"/>
        <c:axId val="218319680"/>
        <c:axId val="197865472"/>
      </c:bar3DChart>
      <c:catAx>
        <c:axId val="218456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8319680"/>
        <c:crosses val="autoZero"/>
        <c:auto val="1"/>
        <c:lblAlgn val="ctr"/>
        <c:lblOffset val="100"/>
        <c:noMultiLvlLbl val="0"/>
      </c:catAx>
      <c:valAx>
        <c:axId val="21831968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18456064"/>
        <c:crosses val="autoZero"/>
        <c:crossBetween val="between"/>
      </c:valAx>
      <c:serAx>
        <c:axId val="197865472"/>
        <c:scaling>
          <c:orientation val="minMax"/>
        </c:scaling>
        <c:delete val="1"/>
        <c:axPos val="b"/>
        <c:majorTickMark val="out"/>
        <c:minorTickMark val="none"/>
        <c:tickLblPos val="nextTo"/>
        <c:crossAx val="218319680"/>
        <c:crosses val="autoZero"/>
      </c:ser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7.1663974956929263E-2"/>
          <c:y val="0.78521449849638592"/>
          <c:w val="0.82835698635015753"/>
          <c:h val="0.19074803149606298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218459418236436"/>
          <c:y val="6.362417431624641E-2"/>
          <c:w val="0.77566151604358013"/>
          <c:h val="0.6493564570251504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'распределение энергоресурсов'!$A$21</c:f>
              <c:strCache>
                <c:ptCount val="1"/>
                <c:pt idx="0">
                  <c:v>нераспределенные потери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'распределение энергоресурсов'!$H$21:$O$21</c:f>
              <c:numCache>
                <c:formatCode>0.0</c:formatCode>
                <c:ptCount val="2"/>
                <c:pt idx="0">
                  <c:v>1393.1594637869982</c:v>
                </c:pt>
                <c:pt idx="1">
                  <c:v>572.28871879089979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1B-4DDF-AAB4-05F1A63EA6E1}"/>
            </c:ext>
          </c:extLst>
        </c:ser>
        <c:ser>
          <c:idx val="1"/>
          <c:order val="1"/>
          <c:tx>
            <c:strRef>
              <c:f>'распределение энергоресурсов'!$A$22</c:f>
              <c:strCache>
                <c:ptCount val="1"/>
                <c:pt idx="0">
                  <c:v>собственные нужды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'распределение энергоресурсов'!$H$22:$O$22</c:f>
              <c:numCache>
                <c:formatCode>0.0</c:formatCode>
                <c:ptCount val="2"/>
                <c:pt idx="0">
                  <c:v>83.624700000000018</c:v>
                </c:pt>
                <c:pt idx="1">
                  <c:v>83.624700000000018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1B-4DDF-AAB4-05F1A63EA6E1}"/>
            </c:ext>
          </c:extLst>
        </c:ser>
        <c:ser>
          <c:idx val="2"/>
          <c:order val="2"/>
          <c:tx>
            <c:strRef>
              <c:f>'распределение энергоресурсов'!$A$23</c:f>
              <c:strCache>
                <c:ptCount val="1"/>
                <c:pt idx="0">
                  <c:v>нормативные потери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'распределение энергоресурсов'!$H$23:$O$23</c:f>
              <c:numCache>
                <c:formatCode>0.0</c:formatCode>
                <c:ptCount val="2"/>
                <c:pt idx="0">
                  <c:v>994.36089621299982</c:v>
                </c:pt>
                <c:pt idx="1">
                  <c:v>892.89645820909993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1B-4DDF-AAB4-05F1A63EA6E1}"/>
            </c:ext>
          </c:extLst>
        </c:ser>
        <c:ser>
          <c:idx val="3"/>
          <c:order val="3"/>
          <c:tx>
            <c:strRef>
              <c:f>'распределение энергоресурсов'!$A$24</c:f>
              <c:strCache>
                <c:ptCount val="1"/>
                <c:pt idx="0">
                  <c:v>реализация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'распределение энергоресурсов'!$H$24:$O$24</c:f>
              <c:numCache>
                <c:formatCode>0.0</c:formatCode>
                <c:ptCount val="2"/>
                <c:pt idx="0">
                  <c:v>5863.8163500000001</c:v>
                </c:pt>
                <c:pt idx="1">
                  <c:v>5935.6533099999997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1B-4DDF-AAB4-05F1A63EA6E1}"/>
            </c:ext>
          </c:extLst>
        </c:ser>
        <c:ser>
          <c:idx val="4"/>
          <c:order val="4"/>
          <c:tx>
            <c:strRef>
              <c:f>'распределение энергоресурсов'!$A$25</c:f>
              <c:strCache>
                <c:ptCount val="1"/>
                <c:pt idx="0">
                  <c:v>покупка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'распределение энергоресурсов'!$H$3:$O$3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'распределение энергоресурсов'!$H$25:$O$25</c:f>
              <c:numCache>
                <c:formatCode>0.0</c:formatCode>
                <c:ptCount val="2"/>
                <c:pt idx="0">
                  <c:v>8334.9614099999981</c:v>
                </c:pt>
                <c:pt idx="1">
                  <c:v>7484.4631869999994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1B-4DDF-AAB4-05F1A63EA6E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0229888"/>
        <c:axId val="218324288"/>
        <c:axId val="218244352"/>
      </c:bar3DChart>
      <c:catAx>
        <c:axId val="160229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8324288"/>
        <c:crosses val="autoZero"/>
        <c:auto val="1"/>
        <c:lblAlgn val="ctr"/>
        <c:lblOffset val="100"/>
        <c:noMultiLvlLbl val="0"/>
      </c:catAx>
      <c:valAx>
        <c:axId val="21832428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60229888"/>
        <c:crosses val="autoZero"/>
        <c:crossBetween val="between"/>
      </c:valAx>
      <c:serAx>
        <c:axId val="218244352"/>
        <c:scaling>
          <c:orientation val="minMax"/>
        </c:scaling>
        <c:delete val="1"/>
        <c:axPos val="b"/>
        <c:majorTickMark val="out"/>
        <c:minorTickMark val="none"/>
        <c:tickLblPos val="nextTo"/>
        <c:crossAx val="218324288"/>
        <c:crosses val="autoZero"/>
      </c:ser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4644746453360587E-2"/>
          <c:y val="0.78480100067053971"/>
          <c:w val="0.82835698635015753"/>
          <c:h val="0.19074803149606298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905814398262031"/>
          <c:y val="0.30205499647740847"/>
          <c:w val="0.58925107143762834"/>
          <c:h val="0.614120264771138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Тепловая энергия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explosion val="4"/>
          <c:dPt>
            <c:idx val="0"/>
            <c:bubble3D val="0"/>
            <c:explosion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587-4FB0-A890-80EEF0664E5C}"/>
              </c:ext>
            </c:extLst>
          </c:dPt>
          <c:dPt>
            <c:idx val="1"/>
            <c:bubble3D val="0"/>
            <c:explosion val="5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587-4FB0-A890-80EEF0664E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587-4FB0-A890-80EEF0664E5C}"/>
              </c:ext>
            </c:extLst>
          </c:dPt>
          <c:dLbls>
            <c:dLbl>
              <c:idx val="0"/>
              <c:layout>
                <c:manualLayout>
                  <c:x val="0.15740865393784575"/>
                  <c:y val="-1.729139554366705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87-4FB0-A890-80EEF0664E5C}"/>
                </c:ext>
              </c:extLst>
            </c:dLbl>
            <c:dLbl>
              <c:idx val="1"/>
              <c:layout>
                <c:manualLayout>
                  <c:x val="-0.15264067501119072"/>
                  <c:y val="0.1267458439889777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87-4FB0-A890-80EEF0664E5C}"/>
                </c:ext>
              </c:extLst>
            </c:dLbl>
            <c:dLbl>
              <c:idx val="2"/>
              <c:layout>
                <c:manualLayout>
                  <c:x val="0.41774675412822831"/>
                  <c:y val="0.1757862647287411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4588DF0C-906F-43E8-8298-31274D9B5F9E}" type="CATEGORYNAME">
                      <a:rPr lang="ru-RU" dirty="0"/>
                      <a:pPr>
                        <a:defRPr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endParaRPr lang="ru-RU" baseline="0" dirty="0"/>
                  </a:p>
                  <a:p>
                    <a:pPr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fld id="{BF38CFCA-24DD-486F-8447-B9BF50D92C69}" type="VALUE">
                      <a:rPr lang="ru-RU" dirty="0"/>
                      <a:pPr>
                        <a:defRPr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 baseline="0" dirty="0"/>
                  </a:p>
                  <a:p>
                    <a:pPr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fld id="{B4F9EA0D-60F9-4D63-945B-3861C89822C7}" type="PERCENTAGE">
                      <a:rPr lang="ru-RU" smtClean="0"/>
                      <a:pPr>
                        <a:defRPr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[ПРОЦЕНТ]</a:t>
                    </a:fld>
                    <a:r>
                      <a:rPr lang="ru-RU" dirty="0"/>
                      <a:t>%</a:t>
                    </a:r>
                  </a:p>
                </c:rich>
              </c:tx>
              <c:numFmt formatCode="#,##0.0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587-4FB0-A890-80EEF0664E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Реализация</c:v>
                </c:pt>
                <c:pt idx="1">
                  <c:v>Нормативные потери</c:v>
                </c:pt>
                <c:pt idx="2">
                  <c:v>Собственные нужды</c:v>
                </c:pt>
              </c:strCache>
            </c:strRef>
          </c:cat>
          <c:val>
            <c:numRef>
              <c:f>Лист1!$B$2:$B$4</c:f>
              <c:numCache>
                <c:formatCode>_(* #,##0.00_);_(* \(#,##0.00\);_(* "-"??_);_(@_)</c:formatCode>
                <c:ptCount val="3"/>
                <c:pt idx="0">
                  <c:v>1133.6600000000001</c:v>
                </c:pt>
                <c:pt idx="1">
                  <c:v>173.88</c:v>
                </c:pt>
                <c:pt idx="2">
                  <c:v>3.13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87-4FB0-A890-80EEF0664E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088409528934345"/>
          <c:y val="1.98180175428467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0684574649297991"/>
          <c:y val="0.33827717448125949"/>
          <c:w val="0.5361355786929195"/>
          <c:h val="0.5791477524235458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Холодная вода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B3F5-433A-8E01-42D74BEB1F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3F5-433A-8E01-42D74BEB1F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F5-433A-8E01-42D74BEB1F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F5-433A-8E01-42D74BEB1FED}"/>
              </c:ext>
            </c:extLst>
          </c:dPt>
          <c:dLbls>
            <c:dLbl>
              <c:idx val="0"/>
              <c:layout>
                <c:manualLayout>
                  <c:x val="3.0183425605911224E-2"/>
                  <c:y val="-1.426819239393849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3F5-433A-8E01-42D74BEB1FED}"/>
                </c:ext>
              </c:extLst>
            </c:dLbl>
            <c:dLbl>
              <c:idx val="1"/>
              <c:layout>
                <c:manualLayout>
                  <c:x val="-4.3648721365706383E-2"/>
                  <c:y val="1.664141299864293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3F5-433A-8E01-42D74BEB1FED}"/>
                </c:ext>
              </c:extLst>
            </c:dLbl>
            <c:dLbl>
              <c:idx val="2"/>
              <c:layout>
                <c:manualLayout>
                  <c:x val="4.8109104348066853E-2"/>
                  <c:y val="-5.139004407298231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F5-433A-8E01-42D74BEB1FED}"/>
                </c:ext>
              </c:extLst>
            </c:dLbl>
            <c:dLbl>
              <c:idx val="3"/>
              <c:layout>
                <c:manualLayout>
                  <c:x val="0.32266486575634018"/>
                  <c:y val="1.352826772321149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F5-433A-8E01-42D74BEB1F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Реализация</c:v>
                </c:pt>
                <c:pt idx="1">
                  <c:v>Нормативные потери</c:v>
                </c:pt>
                <c:pt idx="2">
                  <c:v>Собственные нужды</c:v>
                </c:pt>
                <c:pt idx="3">
                  <c:v>Нераспределенные потери</c:v>
                </c:pt>
              </c:strCache>
            </c:strRef>
          </c:cat>
          <c:val>
            <c:numRef>
              <c:f>Лист1!$B$2:$B$5</c:f>
              <c:numCache>
                <c:formatCode>_(* #,##0.00_);_(* \(#,##0.00\);_(* "-"??_);_(@_)</c:formatCode>
                <c:ptCount val="4"/>
                <c:pt idx="0">
                  <c:v>5935.6533099999997</c:v>
                </c:pt>
                <c:pt idx="1">
                  <c:v>892.89645820909993</c:v>
                </c:pt>
                <c:pt idx="2">
                  <c:v>83.624700000000018</c:v>
                </c:pt>
                <c:pt idx="3">
                  <c:v>572.28871879089979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F5-433A-8E01-42D74BEB1F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Тепловая энегия, тыс. Гкал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'[ТОО Окжетпес-Т.xls]Свод (24)'!$T$12</c:f>
              <c:strCache>
                <c:ptCount val="1"/>
                <c:pt idx="0">
                  <c:v>нераспределенные потери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'[ТОО Окжетпес-Т.xls]Свод (24)'!$U$11:$V$11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'[ТОО Окжетпес-Т.xls]Свод (24)'!$U$12:$V$12</c:f>
              <c:numCache>
                <c:formatCode>_(* #,##0.00_);_(* \(#,##0.00\);_(* "-"??_);_(@_)</c:formatCode>
                <c:ptCount val="2"/>
                <c:pt idx="0" formatCode="_(* #\ ##0.00_);_(* \(#\ ##0.00\);_(* &quot;-&quot;??_);_(@_)">
                  <c:v>30.50829499999994</c:v>
                </c:pt>
                <c:pt idx="1">
                  <c:v>-75.145345599999985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1C-4896-844D-AD804A6EB719}"/>
            </c:ext>
          </c:extLst>
        </c:ser>
        <c:ser>
          <c:idx val="1"/>
          <c:order val="1"/>
          <c:tx>
            <c:strRef>
              <c:f>'[ТОО Окжетпес-Т.xls]Свод (24)'!$T$13</c:f>
              <c:strCache>
                <c:ptCount val="1"/>
                <c:pt idx="0">
                  <c:v>собственные нужды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'[ТОО Окжетпес-Т.xls]Свод (24)'!$U$11:$V$11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'[ТОО Окжетпес-Т.xls]Свод (24)'!$U$13:$V$13</c:f>
              <c:numCache>
                <c:formatCode>_(* #,##0.00_);_(* \(#,##0.00\);_(* "-"??_);_(@_)</c:formatCode>
                <c:ptCount val="2"/>
                <c:pt idx="0" formatCode="_(* #\ ##0.00_);_(* \(#\ ##0.00\);_(* &quot;-&quot;??_);_(@_)">
                  <c:v>3.1341999999999999</c:v>
                </c:pt>
                <c:pt idx="1">
                  <c:v>3.1341999999999999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1C-4896-844D-AD804A6EB719}"/>
            </c:ext>
          </c:extLst>
        </c:ser>
        <c:ser>
          <c:idx val="2"/>
          <c:order val="2"/>
          <c:tx>
            <c:strRef>
              <c:f>'[ТОО Окжетпес-Т.xls]Свод (24)'!$T$14</c:f>
              <c:strCache>
                <c:ptCount val="1"/>
                <c:pt idx="0">
                  <c:v>нормативные потери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'[ТОО Окжетпес-Т.xls]Свод (24)'!$U$11:$V$11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'[ТОО Окжетпес-Т.xls]Свод (24)'!$U$14:$V$14</c:f>
              <c:numCache>
                <c:formatCode>_(* #,##0.00_);_(* \(#,##0.00\);_(* "-"??_);_(@_)</c:formatCode>
                <c:ptCount val="2"/>
                <c:pt idx="0" formatCode="_(* #\ ##0.00_);_(* \(#\ ##0.00\);_(* &quot;-&quot;??_);_(@_)">
                  <c:v>277.84203500000001</c:v>
                </c:pt>
                <c:pt idx="1">
                  <c:v>173.88390000000001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1C-4896-844D-AD804A6EB719}"/>
            </c:ext>
          </c:extLst>
        </c:ser>
        <c:ser>
          <c:idx val="3"/>
          <c:order val="3"/>
          <c:tx>
            <c:strRef>
              <c:f>'[ТОО Окжетпес-Т.xls]Свод (24)'!$T$15</c:f>
              <c:strCache>
                <c:ptCount val="1"/>
                <c:pt idx="0">
                  <c:v>реализация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'[ТОО Окжетпес-Т.xls]Свод (24)'!$U$11:$V$11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'[ТОО Окжетпес-Т.xls]Свод (24)'!$U$15:$V$15</c:f>
              <c:numCache>
                <c:formatCode>_(* #,##0.00_);_(* \(#,##0.00\);_(* "-"??_);_(@_)</c:formatCode>
                <c:ptCount val="2"/>
                <c:pt idx="0" formatCode="_(* #\ ##0.00_);_(* \(#\ ##0.00\);_(* &quot;-&quot;??_);_(@_)">
                  <c:v>1150.8394699999999</c:v>
                </c:pt>
                <c:pt idx="1">
                  <c:v>1133.6621400000001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F1C-4896-844D-AD804A6EB7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85433120"/>
        <c:axId val="456619840"/>
        <c:axId val="2077876192"/>
      </c:bar3DChart>
      <c:catAx>
        <c:axId val="28543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6619840"/>
        <c:crosses val="autoZero"/>
        <c:auto val="1"/>
        <c:lblAlgn val="ctr"/>
        <c:lblOffset val="100"/>
        <c:noMultiLvlLbl val="0"/>
      </c:catAx>
      <c:valAx>
        <c:axId val="456619840"/>
        <c:scaling>
          <c:orientation val="minMax"/>
        </c:scaling>
        <c:delete val="1"/>
        <c:axPos val="l"/>
        <c:numFmt formatCode="_(* #\ ##0.00_);_(* \(#\ ##0.00\);_(* &quot;-&quot;??_);_(@_)" sourceLinked="1"/>
        <c:majorTickMark val="none"/>
        <c:minorTickMark val="none"/>
        <c:tickLblPos val="nextTo"/>
        <c:crossAx val="285433120"/>
        <c:crosses val="autoZero"/>
        <c:crossBetween val="between"/>
      </c:valAx>
      <c:serAx>
        <c:axId val="2077876192"/>
        <c:scaling>
          <c:orientation val="minMax"/>
        </c:scaling>
        <c:delete val="1"/>
        <c:axPos val="b"/>
        <c:majorTickMark val="none"/>
        <c:minorTickMark val="none"/>
        <c:tickLblPos val="nextTo"/>
        <c:crossAx val="456619840"/>
        <c:crosses val="autoZero"/>
      </c:ser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Холодная вода, тыс. м3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'[ТОО Окжетпес-Т.xls]Свод (24)'!$T$55</c:f>
              <c:strCache>
                <c:ptCount val="1"/>
                <c:pt idx="0">
                  <c:v>нераспределенные потери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'[ТОО Окжетпес-Т.xls]Свод (24)'!$U$54:$V$54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'[ТОО Окжетпес-Т.xls]Свод (24)'!$U$55:$V$55</c:f>
              <c:numCache>
                <c:formatCode>_(* #\ ##0.00_);_(* \(#\ ##0.00\);_(* "-"??_);_(@_)</c:formatCode>
                <c:ptCount val="2"/>
                <c:pt idx="0">
                  <c:v>1393.1594637870007</c:v>
                </c:pt>
                <c:pt idx="1">
                  <c:v>572.28871879089979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BC-4EA1-B291-80DD413C1A0C}"/>
            </c:ext>
          </c:extLst>
        </c:ser>
        <c:ser>
          <c:idx val="1"/>
          <c:order val="1"/>
          <c:tx>
            <c:strRef>
              <c:f>'[ТОО Окжетпес-Т.xls]Свод (24)'!$T$56</c:f>
              <c:strCache>
                <c:ptCount val="1"/>
                <c:pt idx="0">
                  <c:v>собственные нужды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'[ТОО Окжетпес-Т.xls]Свод (24)'!$U$54:$V$54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'[ТОО Окжетпес-Т.xls]Свод (24)'!$U$56:$V$56</c:f>
              <c:numCache>
                <c:formatCode>_(* #\ ##0.00_);_(* \(#\ ##0.00\);_(* "-"??_);_(@_)</c:formatCode>
                <c:ptCount val="2"/>
                <c:pt idx="0">
                  <c:v>83.624700000000018</c:v>
                </c:pt>
                <c:pt idx="1">
                  <c:v>83.624700000000018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BC-4EA1-B291-80DD413C1A0C}"/>
            </c:ext>
          </c:extLst>
        </c:ser>
        <c:ser>
          <c:idx val="2"/>
          <c:order val="2"/>
          <c:tx>
            <c:strRef>
              <c:f>'[ТОО Окжетпес-Т.xls]Свод (24)'!$T$57</c:f>
              <c:strCache>
                <c:ptCount val="1"/>
                <c:pt idx="0">
                  <c:v>нормативные потери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'[ТОО Окжетпес-Т.xls]Свод (24)'!$U$54:$V$54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'[ТОО Окжетпес-Т.xls]Свод (24)'!$U$57:$V$57</c:f>
              <c:numCache>
                <c:formatCode>_(* #\ ##0.00_);_(* \(#\ ##0.00\);_(* "-"??_);_(@_)</c:formatCode>
                <c:ptCount val="2"/>
                <c:pt idx="0">
                  <c:v>994.36089621299993</c:v>
                </c:pt>
                <c:pt idx="1">
                  <c:v>892.89645820909993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BC-4EA1-B291-80DD413C1A0C}"/>
            </c:ext>
          </c:extLst>
        </c:ser>
        <c:ser>
          <c:idx val="3"/>
          <c:order val="3"/>
          <c:tx>
            <c:strRef>
              <c:f>'[ТОО Окжетпес-Т.xls]Свод (24)'!$T$58</c:f>
              <c:strCache>
                <c:ptCount val="1"/>
                <c:pt idx="0">
                  <c:v>реализация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'[ТОО Окжетпес-Т.xls]Свод (24)'!$U$54:$V$54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'[ТОО Окжетпес-Т.xls]Свод (24)'!$U$58:$V$58</c:f>
              <c:numCache>
                <c:formatCode>_(* #\ ##0.00_);_(* \(#\ ##0.00\);_(* "-"??_);_(@_)</c:formatCode>
                <c:ptCount val="2"/>
                <c:pt idx="0">
                  <c:v>5863.8163499999991</c:v>
                </c:pt>
                <c:pt idx="1">
                  <c:v>5935.6533099999997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BC-4EA1-B291-80DD413C1A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6829488"/>
        <c:axId val="548577424"/>
        <c:axId val="547369104"/>
      </c:bar3DChart>
      <c:catAx>
        <c:axId val="8682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8577424"/>
        <c:crosses val="autoZero"/>
        <c:auto val="1"/>
        <c:lblAlgn val="ctr"/>
        <c:lblOffset val="100"/>
        <c:noMultiLvlLbl val="0"/>
      </c:catAx>
      <c:valAx>
        <c:axId val="548577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\ ##0.00_);_(* \(#\ 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829488"/>
        <c:crosses val="autoZero"/>
        <c:crossBetween val="between"/>
      </c:valAx>
      <c:serAx>
        <c:axId val="547369104"/>
        <c:scaling>
          <c:orientation val="minMax"/>
        </c:scaling>
        <c:delete val="1"/>
        <c:axPos val="b"/>
        <c:majorTickMark val="none"/>
        <c:minorTickMark val="none"/>
        <c:tickLblPos val="nextTo"/>
        <c:crossAx val="548577424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9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9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5D976-C668-4477-BAAA-6624CA91655A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7222"/>
            <a:ext cx="5438775" cy="44679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262"/>
            <a:ext cx="2946400" cy="4969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1262"/>
            <a:ext cx="2946400" cy="4969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17045-6FE4-448C-891B-7EE3F8D65B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255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37E86-0AF7-4804-AACF-737710FA125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17045-6FE4-448C-891B-7EE3F8D65BA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032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17045-6FE4-448C-891B-7EE3F8D65BA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271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okjetpest.kz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827584" y="2564904"/>
            <a:ext cx="7525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Отчет о деятельности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ТОО «</a:t>
            </a:r>
            <a:r>
              <a:rPr lang="ru-RU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Окжетпес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-Т»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2025 года</a:t>
            </a:r>
          </a:p>
        </p:txBody>
      </p:sp>
      <p:pic>
        <p:nvPicPr>
          <p:cNvPr id="8" name="Рисунок 7" descr="Одобрен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84382" y="836712"/>
            <a:ext cx="1775235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29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445624" cy="720080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Информация об исполнении утвержденной инвестиционной программы ТОО «Окжетпес-Т»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2025 год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услуги «Отведение сточных вод"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70FFC5C-6A83-4AF5-866D-5BADE1422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06" y="817478"/>
            <a:ext cx="8719373" cy="32445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18C75C-BD55-406B-A66B-6E8F00B1B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20" y="4057839"/>
            <a:ext cx="8810192" cy="27227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F06B35-BE51-469A-97C9-81F625128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22" y="257010"/>
            <a:ext cx="3147814" cy="41970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6A43EF-CFF3-40F4-B909-57BA053E2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16632"/>
            <a:ext cx="3042168" cy="40602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9DFB3E-DBAF-4DBC-8EDE-B49D5C22E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2226031"/>
            <a:ext cx="2926334" cy="39017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71A9A1-A4B2-4FBA-B5C5-6369CA764D81}"/>
              </a:ext>
            </a:extLst>
          </p:cNvPr>
          <p:cNvSpPr txBox="1"/>
          <p:nvPr/>
        </p:nvSpPr>
        <p:spPr>
          <a:xfrm>
            <a:off x="4283968" y="1196752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Насосы ГНОМ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921BBF-5838-4A11-A430-FF45E54B862D}"/>
              </a:ext>
            </a:extLst>
          </p:cNvPr>
          <p:cNvSpPr txBox="1"/>
          <p:nvPr/>
        </p:nvSpPr>
        <p:spPr>
          <a:xfrm>
            <a:off x="467544" y="4775447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Молот гидравлический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122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D8F9AC0-CB00-44FF-9534-E69C4484D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72" y="160092"/>
            <a:ext cx="8219256" cy="648073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из исполнении утвержденной тарифной сметы ТОО «Окжетпес-Т» 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2025 год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по передаче и распределению тепловой энергии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278B36EA-EE6A-40A4-B55F-B9D6754AAC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964370"/>
              </p:ext>
            </p:extLst>
          </p:nvPr>
        </p:nvGraphicFramePr>
        <p:xfrm>
          <a:off x="495908" y="980728"/>
          <a:ext cx="7964523" cy="5400604"/>
        </p:xfrm>
        <a:graphic>
          <a:graphicData uri="http://schemas.openxmlformats.org/drawingml/2006/table">
            <a:tbl>
              <a:tblPr/>
              <a:tblGrid>
                <a:gridCol w="323268">
                  <a:extLst>
                    <a:ext uri="{9D8B030D-6E8A-4147-A177-3AD203B41FA5}">
                      <a16:colId xmlns:a16="http://schemas.microsoft.com/office/drawing/2014/main" val="1693074552"/>
                    </a:ext>
                  </a:extLst>
                </a:gridCol>
                <a:gridCol w="1812323">
                  <a:extLst>
                    <a:ext uri="{9D8B030D-6E8A-4147-A177-3AD203B41FA5}">
                      <a16:colId xmlns:a16="http://schemas.microsoft.com/office/drawing/2014/main" val="3180361983"/>
                    </a:ext>
                  </a:extLst>
                </a:gridCol>
                <a:gridCol w="816252">
                  <a:extLst>
                    <a:ext uri="{9D8B030D-6E8A-4147-A177-3AD203B41FA5}">
                      <a16:colId xmlns:a16="http://schemas.microsoft.com/office/drawing/2014/main" val="3378789454"/>
                    </a:ext>
                  </a:extLst>
                </a:gridCol>
                <a:gridCol w="1012234">
                  <a:extLst>
                    <a:ext uri="{9D8B030D-6E8A-4147-A177-3AD203B41FA5}">
                      <a16:colId xmlns:a16="http://schemas.microsoft.com/office/drawing/2014/main" val="1847586317"/>
                    </a:ext>
                  </a:extLst>
                </a:gridCol>
                <a:gridCol w="897070">
                  <a:extLst>
                    <a:ext uri="{9D8B030D-6E8A-4147-A177-3AD203B41FA5}">
                      <a16:colId xmlns:a16="http://schemas.microsoft.com/office/drawing/2014/main" val="1782011242"/>
                    </a:ext>
                  </a:extLst>
                </a:gridCol>
                <a:gridCol w="783926">
                  <a:extLst>
                    <a:ext uri="{9D8B030D-6E8A-4147-A177-3AD203B41FA5}">
                      <a16:colId xmlns:a16="http://schemas.microsoft.com/office/drawing/2014/main" val="1990085445"/>
                    </a:ext>
                  </a:extLst>
                </a:gridCol>
                <a:gridCol w="2319450">
                  <a:extLst>
                    <a:ext uri="{9D8B030D-6E8A-4147-A177-3AD203B41FA5}">
                      <a16:colId xmlns:a16="http://schemas.microsoft.com/office/drawing/2014/main" val="2321567329"/>
                    </a:ext>
                  </a:extLst>
                </a:gridCol>
              </a:tblGrid>
              <a:tr h="515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показателей*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в утвержденной тарифной смете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Фактически сложившиеся показатели тарифной сметы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в 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Примечание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8444036"/>
                  </a:ext>
                </a:extLst>
              </a:tr>
              <a:tr h="4310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Затраты на производство товаров и предоставление услуг, всего, в том числе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2 564 513,36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2 518 306,40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1,80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041417"/>
                  </a:ext>
                </a:extLst>
              </a:tr>
              <a:tr h="2873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Материальные затраты, всего, в том числе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400 143,11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388 258,94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2,97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255483"/>
                  </a:ext>
                </a:extLst>
              </a:tr>
              <a:tr h="1436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Сырье и материалы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95 146,12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92 809,53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2,46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в пределах 5 %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821335"/>
                  </a:ext>
                </a:extLst>
              </a:tr>
              <a:tr h="1436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Покупные изделия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9953698"/>
                  </a:ext>
                </a:extLst>
              </a:tr>
              <a:tr h="2873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Горюче-смазочные материалы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44 851,06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52 445,99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16,93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повышение цен в течение отчетного периода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387787"/>
                  </a:ext>
                </a:extLst>
              </a:tr>
              <a:tr h="1436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Топливо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589946"/>
                  </a:ext>
                </a:extLst>
              </a:tr>
              <a:tr h="4310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Энергия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260 145,93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243 003,42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6,59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экономия за счет работы частотных преобразователей в период отопительного сезона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221343"/>
                  </a:ext>
                </a:extLst>
              </a:tr>
              <a:tr h="2873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оплату труда, всего, в том числе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915 142,33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989 256,19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8,10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664714"/>
                  </a:ext>
                </a:extLst>
              </a:tr>
              <a:tr h="2873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Амортизация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20 315,76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35 465,92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74,57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выполнение утвержденной инвестиционной программы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622617"/>
                  </a:ext>
                </a:extLst>
              </a:tr>
              <a:tr h="1436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Ремонт, всего, в том числе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301 926,53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198 041,71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34,41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780489"/>
                  </a:ext>
                </a:extLst>
              </a:tr>
              <a:tr h="2873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затраты (расшифровать)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926 985,63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907 283,64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2,13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497066"/>
                  </a:ext>
                </a:extLst>
              </a:tr>
              <a:tr h="287388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периода всего, в том числе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239 577,56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322 948,92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0302"/>
                  </a:ext>
                </a:extLst>
              </a:tr>
              <a:tr h="2873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Общие и административные расходы, всего: в том числе: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239 577,56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322 948,92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34,80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667393"/>
                  </a:ext>
                </a:extLst>
              </a:tr>
              <a:tr h="1436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расходы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38 512,72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105 300,65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173,42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612315"/>
                  </a:ext>
                </a:extLst>
              </a:tr>
              <a:tr h="287388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затрат на предоставление услуг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2 804 090,92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2 841 255,32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1,33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632341"/>
                  </a:ext>
                </a:extLst>
              </a:tr>
              <a:tr h="287388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IV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 (РБА*СП)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26 182,92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164 355,83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727,72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отсутствие прибыли в связи с убыточностью услуги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512218"/>
                  </a:ext>
                </a:extLst>
              </a:tr>
              <a:tr h="1436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854201"/>
                  </a:ext>
                </a:extLst>
              </a:tr>
              <a:tr h="143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доходов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2 830 273,84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2 676 899,49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5,42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817923"/>
                  </a:ext>
                </a:extLst>
              </a:tr>
              <a:tr h="287388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оказываемых услуг (товаров, работ)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тыс.ед.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1 054,02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1 133,66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7,56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увеличение в связи с установкой тепловых приборов учета по ИП 2024 года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80480"/>
                  </a:ext>
                </a:extLst>
              </a:tr>
              <a:tr h="1436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Тариф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тенге/ ед.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2 650,23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2 361,29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10,90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456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5395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54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из исполнении утвержденной тарифной сметы ТОО «Окжетпес-Т» 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2025 год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по снабжению тепловой энергией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769DB83-1849-433F-BE53-CDCBD6F12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83409"/>
              </p:ext>
            </p:extLst>
          </p:nvPr>
        </p:nvGraphicFramePr>
        <p:xfrm>
          <a:off x="251520" y="1340768"/>
          <a:ext cx="8352928" cy="4464493"/>
        </p:xfrm>
        <a:graphic>
          <a:graphicData uri="http://schemas.openxmlformats.org/drawingml/2006/table">
            <a:tbl>
              <a:tblPr/>
              <a:tblGrid>
                <a:gridCol w="351512">
                  <a:extLst>
                    <a:ext uri="{9D8B030D-6E8A-4147-A177-3AD203B41FA5}">
                      <a16:colId xmlns:a16="http://schemas.microsoft.com/office/drawing/2014/main" val="4181455346"/>
                    </a:ext>
                  </a:extLst>
                </a:gridCol>
                <a:gridCol w="2307364">
                  <a:extLst>
                    <a:ext uri="{9D8B030D-6E8A-4147-A177-3AD203B41FA5}">
                      <a16:colId xmlns:a16="http://schemas.microsoft.com/office/drawing/2014/main" val="1216074962"/>
                    </a:ext>
                  </a:extLst>
                </a:gridCol>
                <a:gridCol w="696265">
                  <a:extLst>
                    <a:ext uri="{9D8B030D-6E8A-4147-A177-3AD203B41FA5}">
                      <a16:colId xmlns:a16="http://schemas.microsoft.com/office/drawing/2014/main" val="3761902947"/>
                    </a:ext>
                  </a:extLst>
                </a:gridCol>
                <a:gridCol w="1101857">
                  <a:extLst>
                    <a:ext uri="{9D8B030D-6E8A-4147-A177-3AD203B41FA5}">
                      <a16:colId xmlns:a16="http://schemas.microsoft.com/office/drawing/2014/main" val="4000796743"/>
                    </a:ext>
                  </a:extLst>
                </a:gridCol>
                <a:gridCol w="1108616">
                  <a:extLst>
                    <a:ext uri="{9D8B030D-6E8A-4147-A177-3AD203B41FA5}">
                      <a16:colId xmlns:a16="http://schemas.microsoft.com/office/drawing/2014/main" val="2418445322"/>
                    </a:ext>
                  </a:extLst>
                </a:gridCol>
                <a:gridCol w="793157">
                  <a:extLst>
                    <a:ext uri="{9D8B030D-6E8A-4147-A177-3AD203B41FA5}">
                      <a16:colId xmlns:a16="http://schemas.microsoft.com/office/drawing/2014/main" val="1785506302"/>
                    </a:ext>
                  </a:extLst>
                </a:gridCol>
                <a:gridCol w="1994157">
                  <a:extLst>
                    <a:ext uri="{9D8B030D-6E8A-4147-A177-3AD203B41FA5}">
                      <a16:colId xmlns:a16="http://schemas.microsoft.com/office/drawing/2014/main" val="561092945"/>
                    </a:ext>
                  </a:extLst>
                </a:gridCol>
              </a:tblGrid>
              <a:tr h="6124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показателей*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в утвержденной тарифной смете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Фактически сложившиеся показатели тарифной сметы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в 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Примечание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981109"/>
                  </a:ext>
                </a:extLst>
              </a:tr>
              <a:tr h="3349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Затраты на производство товаров и предоставление услуг, всего, в том числе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3 852 738,33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4 015 499,18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4,22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107088"/>
                  </a:ext>
                </a:extLst>
              </a:tr>
              <a:tr h="1674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Материальные затраты, всего, в том числе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   428,00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   428,54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0,13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621358"/>
                  </a:ext>
                </a:extLst>
              </a:tr>
              <a:tr h="1674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Горюче-смазочные материалы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   392,67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   392,67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0,00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731000"/>
                  </a:ext>
                </a:extLst>
              </a:tr>
              <a:tr h="1674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Энергия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     35,32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     35,87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1,53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в пределах 5 %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5150842"/>
                  </a:ext>
                </a:extLst>
              </a:tr>
              <a:tr h="3349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оплату труда, всего, в том числе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116 206,11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125 893,31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8,34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947614"/>
                  </a:ext>
                </a:extLst>
              </a:tr>
              <a:tr h="1674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Амортизация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1 317,93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4 885,98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270,73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445047"/>
                  </a:ext>
                </a:extLst>
              </a:tr>
              <a:tr h="1674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Ремонт, всего, в том числе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           -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           -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477626"/>
                  </a:ext>
                </a:extLst>
              </a:tr>
              <a:tr h="1674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затраты (расшифровать)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3 734 786,29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3 884 291,36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4,00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927800"/>
                  </a:ext>
                </a:extLst>
              </a:tr>
              <a:tr h="167478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периода всего, в том числе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8 022,72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8 688,17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8,29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486015"/>
                  </a:ext>
                </a:extLst>
              </a:tr>
              <a:tr h="3349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Общие и административные расходы, всего: в том числе: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8 022,72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8 688,17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8,29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103992"/>
                  </a:ext>
                </a:extLst>
              </a:tr>
              <a:tr h="1674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расходы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   863,67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   932,18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7,93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503847"/>
                  </a:ext>
                </a:extLst>
              </a:tr>
              <a:tr h="167478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затрат на предоставление услуг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3 860 761,05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4 024 187,35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4,23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303987"/>
                  </a:ext>
                </a:extLst>
              </a:tr>
              <a:tr h="3349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IV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 (РБА*СП)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   312,20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    324 205,92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-     103 944,26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отсутствие прибыли в связи с убыточностью услуги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6048003"/>
                  </a:ext>
                </a:extLst>
              </a:tr>
              <a:tr h="1674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378743"/>
                  </a:ext>
                </a:extLst>
              </a:tr>
              <a:tr h="167478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доходов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3 861 073,25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3 699 981,42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   4,17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53800"/>
                  </a:ext>
                </a:extLst>
              </a:tr>
              <a:tr h="502436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оказываемых услуг (товаров, работ)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тыс.ед.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1 054,02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1 133,66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7,56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увеличение в связи с установкой тепловых приборов учета по ИП 2024 года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280412"/>
                  </a:ext>
                </a:extLst>
              </a:tr>
              <a:tr h="1674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Тариф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тенге/ ед.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3 663,13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3 263,74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 10,90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17853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9206" y="239200"/>
            <a:ext cx="8229600" cy="669353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из исполнении утвержденной тарифной сметы ТОО «Окжетпес-Т» 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2025 год по итогам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по подаче воды по распределительным сетям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4643FC8-1D47-4BD3-92C3-ECE01BD4B4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820449"/>
              </p:ext>
            </p:extLst>
          </p:nvPr>
        </p:nvGraphicFramePr>
        <p:xfrm>
          <a:off x="529206" y="1064606"/>
          <a:ext cx="8003235" cy="5244711"/>
        </p:xfrm>
        <a:graphic>
          <a:graphicData uri="http://schemas.openxmlformats.org/drawingml/2006/table">
            <a:tbl>
              <a:tblPr/>
              <a:tblGrid>
                <a:gridCol w="824635">
                  <a:extLst>
                    <a:ext uri="{9D8B030D-6E8A-4147-A177-3AD203B41FA5}">
                      <a16:colId xmlns:a16="http://schemas.microsoft.com/office/drawing/2014/main" val="3108289584"/>
                    </a:ext>
                  </a:extLst>
                </a:gridCol>
                <a:gridCol w="1767908">
                  <a:extLst>
                    <a:ext uri="{9D8B030D-6E8A-4147-A177-3AD203B41FA5}">
                      <a16:colId xmlns:a16="http://schemas.microsoft.com/office/drawing/2014/main" val="2719513885"/>
                    </a:ext>
                  </a:extLst>
                </a:gridCol>
                <a:gridCol w="600972">
                  <a:extLst>
                    <a:ext uri="{9D8B030D-6E8A-4147-A177-3AD203B41FA5}">
                      <a16:colId xmlns:a16="http://schemas.microsoft.com/office/drawing/2014/main" val="363775728"/>
                    </a:ext>
                  </a:extLst>
                </a:gridCol>
                <a:gridCol w="863533">
                  <a:extLst>
                    <a:ext uri="{9D8B030D-6E8A-4147-A177-3AD203B41FA5}">
                      <a16:colId xmlns:a16="http://schemas.microsoft.com/office/drawing/2014/main" val="2003290450"/>
                    </a:ext>
                  </a:extLst>
                </a:gridCol>
                <a:gridCol w="886871">
                  <a:extLst>
                    <a:ext uri="{9D8B030D-6E8A-4147-A177-3AD203B41FA5}">
                      <a16:colId xmlns:a16="http://schemas.microsoft.com/office/drawing/2014/main" val="1223818049"/>
                    </a:ext>
                  </a:extLst>
                </a:gridCol>
                <a:gridCol w="824635">
                  <a:extLst>
                    <a:ext uri="{9D8B030D-6E8A-4147-A177-3AD203B41FA5}">
                      <a16:colId xmlns:a16="http://schemas.microsoft.com/office/drawing/2014/main" val="1650725524"/>
                    </a:ext>
                  </a:extLst>
                </a:gridCol>
                <a:gridCol w="741004">
                  <a:extLst>
                    <a:ext uri="{9D8B030D-6E8A-4147-A177-3AD203B41FA5}">
                      <a16:colId xmlns:a16="http://schemas.microsoft.com/office/drawing/2014/main" val="285932470"/>
                    </a:ext>
                  </a:extLst>
                </a:gridCol>
                <a:gridCol w="1493677">
                  <a:extLst>
                    <a:ext uri="{9D8B030D-6E8A-4147-A177-3AD203B41FA5}">
                      <a16:colId xmlns:a16="http://schemas.microsoft.com/office/drawing/2014/main" val="2284367162"/>
                    </a:ext>
                  </a:extLst>
                </a:gridCol>
              </a:tblGrid>
              <a:tr h="3843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показателей*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в утвержденной тарифной смете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Фактически сложившиеся показатели тарифной сметы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в 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Примечание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8907414"/>
                  </a:ext>
                </a:extLst>
              </a:tr>
              <a:tr h="910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199799"/>
                  </a:ext>
                </a:extLst>
              </a:tr>
              <a:tr h="3724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Затраты на производство товаров и предоставление услуг, всего, в том числе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1 830 879,71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1 605 273,21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225 606,51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    12,32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985809"/>
                  </a:ext>
                </a:extLst>
              </a:tr>
              <a:tr h="2483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Материальные затраты, всего, в том числе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327 009,05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92 713,06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234 295,99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    71,65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097401"/>
                  </a:ext>
                </a:extLst>
              </a:tr>
              <a:tr h="1241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Сырье и материалы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286 581,20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54 387,83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232 193,37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    81,02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экономия средств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76015"/>
                  </a:ext>
                </a:extLst>
              </a:tr>
              <a:tr h="1241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Горюче-смазочные материалы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12 224,10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18 342,21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6 118,10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50,05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782089"/>
                  </a:ext>
                </a:extLst>
              </a:tr>
              <a:tr h="3724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Энергия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28 203,75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19 983,02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  8 220,73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    29,15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экономия за счет работы частотных преобразователей в период отопительного сезона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822804"/>
                  </a:ext>
                </a:extLst>
              </a:tr>
              <a:tr h="2483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оплату труда, всего, в том числе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438 838,86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474 246,46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35 407,61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8,07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665402"/>
                  </a:ext>
                </a:extLst>
              </a:tr>
              <a:tr h="2483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Амортизация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553,00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4 331,34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3 778,33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683,24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выполнение утвержденной инвестиционной программы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129648"/>
                  </a:ext>
                </a:extLst>
              </a:tr>
              <a:tr h="1241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Ремонт, всего, в том числе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161 137,35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93 187,48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67 949,87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093486"/>
                  </a:ext>
                </a:extLst>
              </a:tr>
              <a:tr h="1241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8051871"/>
                  </a:ext>
                </a:extLst>
              </a:tr>
              <a:tr h="1241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затраты (расшифровать)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903 341,46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940 794,87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37 453,41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4,15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583947"/>
                  </a:ext>
                </a:extLst>
              </a:tr>
              <a:tr h="124164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периода всего, в том числе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80 774,56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89 518,05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11 563,86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10,82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934823"/>
                  </a:ext>
                </a:extLst>
              </a:tr>
              <a:tr h="2483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Общие и административные расходы, всего: в том числе: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80 774,56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89 518,05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8 743,49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10,82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405530"/>
                  </a:ext>
                </a:extLst>
              </a:tr>
              <a:tr h="1241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расходы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21 116,26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23 936,63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2 820,37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13,36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536807"/>
                  </a:ext>
                </a:extLst>
              </a:tr>
              <a:tr h="2366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выплату вознаграждений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884810"/>
                  </a:ext>
                </a:extLst>
              </a:tr>
              <a:tr h="2366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затрат на предоставление услуг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1 911 654,27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1 694 791,26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11 101,26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    11,34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356821"/>
                  </a:ext>
                </a:extLst>
              </a:tr>
              <a:tr h="2483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IV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 (РБА*СП)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401,85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   28 076,91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28 478,76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7 086,91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отсутствие прибыли в связи с убыточностью услуги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5480086"/>
                  </a:ext>
                </a:extLst>
              </a:tr>
              <a:tr h="1241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110271"/>
                  </a:ext>
                </a:extLst>
              </a:tr>
              <a:tr h="124164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доходов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1 912 056,12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1 666 714,35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245 341,76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    12,83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852044"/>
                  </a:ext>
                </a:extLst>
              </a:tr>
              <a:tr h="2483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оказываемых услуг (товаров, работ)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тыс.ед.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5 982,06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5 935,65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       46,41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      0,78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в пределах 5 %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276129"/>
                  </a:ext>
                </a:extLst>
              </a:tr>
              <a:tr h="1241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Тариф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тенге/ ед.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314,65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280,80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       33,85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    10,76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84598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из исполнении утвержденной тарифной сметы ТОО «Окжетпес-Т» </a:t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2025 год по итогам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по отведению сточных вод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B297D2B-A968-4FC5-8898-F6AD6F77A7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219640"/>
              </p:ext>
            </p:extLst>
          </p:nvPr>
        </p:nvGraphicFramePr>
        <p:xfrm>
          <a:off x="446856" y="1076871"/>
          <a:ext cx="8373616" cy="5232446"/>
        </p:xfrm>
        <a:graphic>
          <a:graphicData uri="http://schemas.openxmlformats.org/drawingml/2006/table">
            <a:tbl>
              <a:tblPr/>
              <a:tblGrid>
                <a:gridCol w="375045">
                  <a:extLst>
                    <a:ext uri="{9D8B030D-6E8A-4147-A177-3AD203B41FA5}">
                      <a16:colId xmlns:a16="http://schemas.microsoft.com/office/drawing/2014/main" val="1282704"/>
                    </a:ext>
                  </a:extLst>
                </a:gridCol>
                <a:gridCol w="2185363">
                  <a:extLst>
                    <a:ext uri="{9D8B030D-6E8A-4147-A177-3AD203B41FA5}">
                      <a16:colId xmlns:a16="http://schemas.microsoft.com/office/drawing/2014/main" val="2416359531"/>
                    </a:ext>
                  </a:extLst>
                </a:gridCol>
                <a:gridCol w="742879">
                  <a:extLst>
                    <a:ext uri="{9D8B030D-6E8A-4147-A177-3AD203B41FA5}">
                      <a16:colId xmlns:a16="http://schemas.microsoft.com/office/drawing/2014/main" val="3038990942"/>
                    </a:ext>
                  </a:extLst>
                </a:gridCol>
                <a:gridCol w="990505">
                  <a:extLst>
                    <a:ext uri="{9D8B030D-6E8A-4147-A177-3AD203B41FA5}">
                      <a16:colId xmlns:a16="http://schemas.microsoft.com/office/drawing/2014/main" val="2957634025"/>
                    </a:ext>
                  </a:extLst>
                </a:gridCol>
                <a:gridCol w="1211686">
                  <a:extLst>
                    <a:ext uri="{9D8B030D-6E8A-4147-A177-3AD203B41FA5}">
                      <a16:colId xmlns:a16="http://schemas.microsoft.com/office/drawing/2014/main" val="2091391702"/>
                    </a:ext>
                  </a:extLst>
                </a:gridCol>
                <a:gridCol w="942423">
                  <a:extLst>
                    <a:ext uri="{9D8B030D-6E8A-4147-A177-3AD203B41FA5}">
                      <a16:colId xmlns:a16="http://schemas.microsoft.com/office/drawing/2014/main" val="3082187756"/>
                    </a:ext>
                  </a:extLst>
                </a:gridCol>
                <a:gridCol w="1925715">
                  <a:extLst>
                    <a:ext uri="{9D8B030D-6E8A-4147-A177-3AD203B41FA5}">
                      <a16:colId xmlns:a16="http://schemas.microsoft.com/office/drawing/2014/main" val="752849205"/>
                    </a:ext>
                  </a:extLst>
                </a:gridCol>
              </a:tblGrid>
              <a:tr h="5792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показателей*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в утвержденной тарифной смете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Фактически сложившиеся показатели тарифной сметы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в 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Примечание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032442"/>
                  </a:ext>
                </a:extLst>
              </a:tr>
              <a:tr h="4751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Затраты на производство товаров и предоставление услуг, всего, в том числе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780 216,80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815 332,67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4,50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955611"/>
                  </a:ext>
                </a:extLst>
              </a:tr>
              <a:tr h="3167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Материальные затраты, всего, в том числе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201 610,09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202 026,01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0,21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126109"/>
                  </a:ext>
                </a:extLst>
              </a:tr>
              <a:tr h="1583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Сырье и материалы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66 254,43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68 790,56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3,83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в пределах 5 %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986788"/>
                  </a:ext>
                </a:extLst>
              </a:tr>
              <a:tr h="3167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Горюче-смазочные материалы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20 584,78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24 036,60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16,77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утверждены затарты не в полном объеме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782834"/>
                  </a:ext>
                </a:extLst>
              </a:tr>
              <a:tr h="1583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Энергия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114 770,88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109 198,86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      4,85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в пределах 5 %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206911"/>
                  </a:ext>
                </a:extLst>
              </a:tr>
              <a:tr h="3167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оплату труда, всего, в том числе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380 807,45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411 633,86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8,10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14887"/>
                  </a:ext>
                </a:extLst>
              </a:tr>
              <a:tr h="3770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Амортизация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9 818,29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19 546,44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99,08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выполнение утвержденной инвестиционной программы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688231"/>
                  </a:ext>
                </a:extLst>
              </a:tr>
              <a:tr h="1583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Ремонт, всего, в том числе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164 572,93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157 418,43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780752"/>
                  </a:ext>
                </a:extLst>
              </a:tr>
              <a:tr h="3167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Капитальный ремонт, не приводящий к увеличению стоимости основных фондов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164 572,93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157 418,43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      4,35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в пределах 5 %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4639097"/>
                  </a:ext>
                </a:extLst>
              </a:tr>
              <a:tr h="1583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затраты (расшифровать)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23 408,04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24 707,93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5,55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563039"/>
                  </a:ext>
                </a:extLst>
              </a:tr>
              <a:tr h="158376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периода всего, в том числе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74 599,72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81 466,57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9,20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105442"/>
                  </a:ext>
                </a:extLst>
              </a:tr>
              <a:tr h="3167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Общие и административные расходы, всего: в том числе: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74 599,72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81 466,57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9,20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636361"/>
                  </a:ext>
                </a:extLst>
              </a:tr>
              <a:tr h="1583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расходы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12 102,95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14 647,46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21,02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194405"/>
                  </a:ext>
                </a:extLst>
              </a:tr>
              <a:tr h="158376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затрат на предоставление услуг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854 816,52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896 799,25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4,91 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683251"/>
                  </a:ext>
                </a:extLst>
              </a:tr>
              <a:tr h="31675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IV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 (РБА*СП)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5 065,89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       54 585,24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1 177,51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отсутствие прибыли в связи с убыточностью услуги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7113245"/>
                  </a:ext>
                </a:extLst>
              </a:tr>
              <a:tr h="1583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552908"/>
                  </a:ext>
                </a:extLst>
              </a:tr>
              <a:tr h="158376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доходов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// 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859 882,41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842 214,00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                    2,05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345981"/>
                  </a:ext>
                </a:extLst>
              </a:tr>
              <a:tr h="316752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оказываемых услуг (товаров, работ)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тыс.ед.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18 284,04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18 576,37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1,60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в пределах 5 %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099709"/>
                  </a:ext>
                </a:extLst>
              </a:tr>
              <a:tr h="1583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Тариф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тенге/ ед.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45,34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      45,34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   -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21762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4605D-D9D6-48EE-927B-E7D73554C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76" y="188640"/>
            <a:ext cx="8229600" cy="99178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основных финансово-экономических показателях деятельности субъекта естественной монополии</a:t>
            </a:r>
            <a:endParaRPr lang="ru-RU" sz="2400" dirty="0">
              <a:solidFill>
                <a:srgbClr val="0070C0"/>
              </a:solidFill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58B232CB-2944-438C-9774-4D2B5CCF67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4842662"/>
              </p:ext>
            </p:extLst>
          </p:nvPr>
        </p:nvGraphicFramePr>
        <p:xfrm>
          <a:off x="439757" y="1992288"/>
          <a:ext cx="4116213" cy="3888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9AE123-AA7A-493A-87CD-AF89F56B66BD}"/>
              </a:ext>
            </a:extLst>
          </p:cNvPr>
          <p:cNvSpPr txBox="1"/>
          <p:nvPr/>
        </p:nvSpPr>
        <p:spPr>
          <a:xfrm>
            <a:off x="1812980" y="1815127"/>
            <a:ext cx="1212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A3EDE20-92D0-4C9E-817B-6B5E3AF1A5F0}"/>
              </a:ext>
            </a:extLst>
          </p:cNvPr>
          <p:cNvCxnSpPr>
            <a:cxnSpLocks/>
          </p:cNvCxnSpPr>
          <p:nvPr/>
        </p:nvCxnSpPr>
        <p:spPr>
          <a:xfrm>
            <a:off x="460816" y="1259632"/>
            <a:ext cx="82195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B614790-54A4-41BF-B947-E388A25133B4}"/>
              </a:ext>
            </a:extLst>
          </p:cNvPr>
          <p:cNvSpPr txBox="1"/>
          <p:nvPr/>
        </p:nvSpPr>
        <p:spPr>
          <a:xfrm>
            <a:off x="6086320" y="1782108"/>
            <a:ext cx="12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F77AFE-5BDC-4D1A-B6E8-270FE9BF0171}"/>
              </a:ext>
            </a:extLst>
          </p:cNvPr>
          <p:cNvSpPr txBox="1"/>
          <p:nvPr/>
        </p:nvSpPr>
        <p:spPr>
          <a:xfrm>
            <a:off x="7164288" y="1338840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ТЕНГЕ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2DA8280-92A9-49BA-B897-DFA4B8BAE74E}"/>
              </a:ext>
            </a:extLst>
          </p:cNvPr>
          <p:cNvCxnSpPr/>
          <p:nvPr/>
        </p:nvCxnSpPr>
        <p:spPr>
          <a:xfrm>
            <a:off x="460816" y="6217555"/>
            <a:ext cx="8348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334834E-C8F1-4352-A723-2EF60330EDCD}"/>
              </a:ext>
            </a:extLst>
          </p:cNvPr>
          <p:cNvSpPr/>
          <p:nvPr/>
        </p:nvSpPr>
        <p:spPr>
          <a:xfrm>
            <a:off x="2267744" y="5848223"/>
            <a:ext cx="115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9 957 116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546AD58-AD90-4E05-B5FC-29E3E58A8849}"/>
              </a:ext>
            </a:extLst>
          </p:cNvPr>
          <p:cNvSpPr/>
          <p:nvPr/>
        </p:nvSpPr>
        <p:spPr>
          <a:xfrm>
            <a:off x="6468424" y="5848223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10 225 692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07DAA3E-3188-4F27-BE83-89CE23F6218E}"/>
              </a:ext>
            </a:extLst>
          </p:cNvPr>
          <p:cNvSpPr/>
          <p:nvPr/>
        </p:nvSpPr>
        <p:spPr>
          <a:xfrm>
            <a:off x="4115524" y="6284515"/>
            <a:ext cx="1942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Убыток: 268 576 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CC7DA033-079A-40A1-B122-5367D9B6DB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3238816"/>
              </p:ext>
            </p:extLst>
          </p:nvPr>
        </p:nvGraphicFramePr>
        <p:xfrm>
          <a:off x="4683459" y="2218399"/>
          <a:ext cx="4116213" cy="3724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01791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39315" y="2230840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тепловая энергия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803585" y="2101165"/>
            <a:ext cx="2808312" cy="426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холодное водоснабжение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27447" y="258424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объемах предоставленных услуг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23BC6BD-0CED-4BB1-8F54-D14DA633C2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548528"/>
              </p:ext>
            </p:extLst>
          </p:nvPr>
        </p:nvGraphicFramePr>
        <p:xfrm>
          <a:off x="791580" y="757925"/>
          <a:ext cx="7200799" cy="822960"/>
        </p:xfrm>
        <a:graphic>
          <a:graphicData uri="http://schemas.openxmlformats.org/drawingml/2006/table">
            <a:tbl>
              <a:tblPr/>
              <a:tblGrid>
                <a:gridCol w="2866560">
                  <a:extLst>
                    <a:ext uri="{9D8B030D-6E8A-4147-A177-3AD203B41FA5}">
                      <a16:colId xmlns:a16="http://schemas.microsoft.com/office/drawing/2014/main" val="395422019"/>
                    </a:ext>
                  </a:extLst>
                </a:gridCol>
                <a:gridCol w="1674071">
                  <a:extLst>
                    <a:ext uri="{9D8B030D-6E8A-4147-A177-3AD203B41FA5}">
                      <a16:colId xmlns:a16="http://schemas.microsoft.com/office/drawing/2014/main" val="2793560144"/>
                    </a:ext>
                  </a:extLst>
                </a:gridCol>
                <a:gridCol w="2660168">
                  <a:extLst>
                    <a:ext uri="{9D8B030D-6E8A-4147-A177-3AD203B41FA5}">
                      <a16:colId xmlns:a16="http://schemas.microsoft.com/office/drawing/2014/main" val="555030194"/>
                    </a:ext>
                  </a:extLst>
                </a:gridCol>
              </a:tblGrid>
              <a:tr h="2604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Тепловая энергия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1 133,66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тыс.Гкал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8816865"/>
                  </a:ext>
                </a:extLst>
              </a:tr>
              <a:tr h="2604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Холодная вода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5 935,65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тыс.м3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537587"/>
                  </a:ext>
                </a:extLst>
              </a:tr>
              <a:tr h="2604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Канализация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18 576,37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тыс.м3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878248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5031E17-0738-44C3-B664-7AE4AFA6B16B}"/>
              </a:ext>
            </a:extLst>
          </p:cNvPr>
          <p:cNvSpPr txBox="1"/>
          <p:nvPr/>
        </p:nvSpPr>
        <p:spPr>
          <a:xfrm>
            <a:off x="2580968" y="1830493"/>
            <a:ext cx="3933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распределении энергоресурсов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AC7AF88-137A-47DF-B51C-DD591B2CB74F}"/>
              </a:ext>
            </a:extLst>
          </p:cNvPr>
          <p:cNvCxnSpPr/>
          <p:nvPr/>
        </p:nvCxnSpPr>
        <p:spPr>
          <a:xfrm>
            <a:off x="346537" y="1772816"/>
            <a:ext cx="84019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9800963"/>
              </p:ext>
            </p:extLst>
          </p:nvPr>
        </p:nvGraphicFramePr>
        <p:xfrm>
          <a:off x="392758" y="2278023"/>
          <a:ext cx="4539281" cy="4247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6682788"/>
              </p:ext>
            </p:extLst>
          </p:nvPr>
        </p:nvGraphicFramePr>
        <p:xfrm>
          <a:off x="4338755" y="2527697"/>
          <a:ext cx="4274046" cy="3853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30044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5736" y="323406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объемах предоставленных услуг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23BC6BD-0CED-4BB1-8F54-D14DA633C2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673576"/>
              </p:ext>
            </p:extLst>
          </p:nvPr>
        </p:nvGraphicFramePr>
        <p:xfrm>
          <a:off x="791580" y="757925"/>
          <a:ext cx="7200799" cy="822960"/>
        </p:xfrm>
        <a:graphic>
          <a:graphicData uri="http://schemas.openxmlformats.org/drawingml/2006/table">
            <a:tbl>
              <a:tblPr/>
              <a:tblGrid>
                <a:gridCol w="2866560">
                  <a:extLst>
                    <a:ext uri="{9D8B030D-6E8A-4147-A177-3AD203B41FA5}">
                      <a16:colId xmlns:a16="http://schemas.microsoft.com/office/drawing/2014/main" val="395422019"/>
                    </a:ext>
                  </a:extLst>
                </a:gridCol>
                <a:gridCol w="1674071">
                  <a:extLst>
                    <a:ext uri="{9D8B030D-6E8A-4147-A177-3AD203B41FA5}">
                      <a16:colId xmlns:a16="http://schemas.microsoft.com/office/drawing/2014/main" val="2793560144"/>
                    </a:ext>
                  </a:extLst>
                </a:gridCol>
                <a:gridCol w="2660168">
                  <a:extLst>
                    <a:ext uri="{9D8B030D-6E8A-4147-A177-3AD203B41FA5}">
                      <a16:colId xmlns:a16="http://schemas.microsoft.com/office/drawing/2014/main" val="555030194"/>
                    </a:ext>
                  </a:extLst>
                </a:gridCol>
              </a:tblGrid>
              <a:tr h="2604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Тепловая энергия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1 133,66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тыс.Гкал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8816865"/>
                  </a:ext>
                </a:extLst>
              </a:tr>
              <a:tr h="2604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Холодная вода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5 935,65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тыс.м3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537587"/>
                  </a:ext>
                </a:extLst>
              </a:tr>
              <a:tr h="2604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Канализация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18 576,37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тыс.м3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878248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5031E17-0738-44C3-B664-7AE4AFA6B16B}"/>
              </a:ext>
            </a:extLst>
          </p:cNvPr>
          <p:cNvSpPr txBox="1"/>
          <p:nvPr/>
        </p:nvSpPr>
        <p:spPr>
          <a:xfrm>
            <a:off x="2580968" y="1830493"/>
            <a:ext cx="3933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распределении энергоресурсов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AC7AF88-137A-47DF-B51C-DD591B2CB74F}"/>
              </a:ext>
            </a:extLst>
          </p:cNvPr>
          <p:cNvCxnSpPr/>
          <p:nvPr/>
        </p:nvCxnSpPr>
        <p:spPr>
          <a:xfrm>
            <a:off x="346537" y="1772816"/>
            <a:ext cx="84019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E9E17D5E-E311-4FA3-8713-04DAB603F0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1243481"/>
              </p:ext>
            </p:extLst>
          </p:nvPr>
        </p:nvGraphicFramePr>
        <p:xfrm>
          <a:off x="346537" y="2320313"/>
          <a:ext cx="3785568" cy="3632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C2908BB9-ED65-45B1-8F5A-7C82360AA8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6967798"/>
              </p:ext>
            </p:extLst>
          </p:nvPr>
        </p:nvGraphicFramePr>
        <p:xfrm>
          <a:off x="4606504" y="2302801"/>
          <a:ext cx="4153455" cy="3844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50798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1F3FD877-98AA-4ACD-91DE-6C16C6A31F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3506633"/>
              </p:ext>
            </p:extLst>
          </p:nvPr>
        </p:nvGraphicFramePr>
        <p:xfrm>
          <a:off x="180974" y="836712"/>
          <a:ext cx="4238625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2ED36BBB-A7D7-423F-A1C3-39D7F7BC5E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987182"/>
              </p:ext>
            </p:extLst>
          </p:nvPr>
        </p:nvGraphicFramePr>
        <p:xfrm>
          <a:off x="4495800" y="836712"/>
          <a:ext cx="4467225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83038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Содержимое 2"/>
          <p:cNvSpPr>
            <a:spLocks noGrp="1"/>
          </p:cNvSpPr>
          <p:nvPr>
            <p:ph idx="4294967295"/>
          </p:nvPr>
        </p:nvSpPr>
        <p:spPr>
          <a:xfrm>
            <a:off x="357158" y="1071546"/>
            <a:ext cx="8429626" cy="2857520"/>
          </a:xfrm>
        </p:spPr>
        <p:txBody>
          <a:bodyPr>
            <a:normAutofit/>
          </a:bodyPr>
          <a:lstStyle/>
          <a:p>
            <a:pPr marL="365125" indent="-255588" eaLnBrk="1" hangingPunct="1">
              <a:buFont typeface="Wingdings 2" pitchFamily="18" charset="2"/>
              <a:buNone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Начало деятельности: </a:t>
            </a:r>
            <a:r>
              <a:rPr lang="ru-RU" sz="1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апреля 2016г.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365125" indent="-255588" eaLnBrk="1" hangingPunct="1">
              <a:buFont typeface="Wingdings 2" pitchFamily="18" charset="2"/>
              <a:buNone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Численность персонала: </a:t>
            </a:r>
            <a:r>
              <a:rPr lang="ru-RU" sz="1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560 человек.</a:t>
            </a:r>
          </a:p>
          <a:p>
            <a:pPr marL="365125" indent="-255588" eaLnBrk="1" hangingPunct="1">
              <a:buFont typeface="Wingdings 2" pitchFamily="18" charset="2"/>
              <a:buNone/>
            </a:pPr>
            <a:endParaRPr lang="ru-RU" sz="17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1" hangingPunct="1">
              <a:buFont typeface="Wingdings 2" pitchFamily="18" charset="2"/>
              <a:buNone/>
            </a:pPr>
            <a:r>
              <a:rPr lang="ru-RU" sz="1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Тарифы на регулируемые виды деятельности:</a:t>
            </a:r>
          </a:p>
          <a:p>
            <a:pPr marL="620713" lvl="1" eaLnBrk="1" hangingPunct="1">
              <a:buFont typeface="Wingdings 3" pitchFamily="18" charset="2"/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1. Передача и распределение тепловой энергии – </a:t>
            </a:r>
            <a:r>
              <a:rPr lang="ru-RU" sz="17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2 650,23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тенге/Гкал.</a:t>
            </a:r>
          </a:p>
          <a:p>
            <a:pPr marL="620713" lvl="1" eaLnBrk="1" hangingPunct="1">
              <a:buFont typeface="Wingdings 3" pitchFamily="18" charset="2"/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2. Снабжение тепловой энергией – </a:t>
            </a:r>
            <a:r>
              <a:rPr lang="ru-RU" sz="17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3 663,13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тенге/Гкал.</a:t>
            </a:r>
          </a:p>
          <a:p>
            <a:pPr marL="620713" lvl="1" eaLnBrk="1" hangingPunct="1">
              <a:buFont typeface="Wingdings 3" pitchFamily="18" charset="2"/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3.  Подача воды по распределительным сетям – </a:t>
            </a:r>
            <a:r>
              <a:rPr lang="ru-RU" sz="17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314,65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тенге/м3.</a:t>
            </a:r>
          </a:p>
          <a:p>
            <a:pPr marL="620713" lvl="1"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4. Отведение сточных вод – </a:t>
            </a:r>
            <a:r>
              <a:rPr lang="ru-RU" sz="17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45,34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тенге/м3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1" hangingPunct="1">
              <a:buFont typeface="Wingdings 2" pitchFamily="18" charset="2"/>
              <a:buNone/>
            </a:pPr>
            <a:endParaRPr lang="ru-RU" sz="1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1" hangingPunct="1">
              <a:buFont typeface="Wingdings 2" pitchFamily="18" charset="2"/>
              <a:buNone/>
            </a:pP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95736" y="274638"/>
            <a:ext cx="5544616" cy="582594"/>
          </a:xfrm>
          <a:effectLst/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kk-KZ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28596" y="928670"/>
            <a:ext cx="8286750" cy="15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01090" y="6286520"/>
            <a:ext cx="457200" cy="457200"/>
          </a:xfrm>
          <a:noFill/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/>
                </a:solidFill>
              </a:rPr>
              <a:pPr/>
              <a:t>2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308333"/>
              </p:ext>
            </p:extLst>
          </p:nvPr>
        </p:nvGraphicFramePr>
        <p:xfrm>
          <a:off x="357158" y="3929066"/>
          <a:ext cx="8501123" cy="2425200"/>
        </p:xfrm>
        <a:graphic>
          <a:graphicData uri="http://schemas.openxmlformats.org/drawingml/2006/table">
            <a:tbl>
              <a:tblPr/>
              <a:tblGrid>
                <a:gridCol w="2965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5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80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69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864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Информация по абонентам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абонентов по всем видам услуг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C00000"/>
                          </a:solidFill>
                          <a:latin typeface="Times New Roman"/>
                        </a:rPr>
                        <a:t>65 557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Физические лица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62 911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Юридические лица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2 646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Потребители тепла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62 740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Потребители ХВС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51 493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1.1. Физические лица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60 690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3.1. Физические лица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49 483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1.2. Юридические лица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2 050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3.2. Юридические лица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2 010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07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Потребители ГВС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62 354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Потребители КНС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53 829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2.1. Физические лица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latin typeface="Times New Roman"/>
                        </a:rPr>
                        <a:t>60 365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4.1. Физические лица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51 822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2.2. Юридические лица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1 989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4.2. Юридические лица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2 007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3327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047" y="655060"/>
            <a:ext cx="8391876" cy="2053860"/>
          </a:xfrm>
        </p:spPr>
        <p:txBody>
          <a:bodyPr>
            <a:norm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</a:t>
            </a:r>
            <a:r>
              <a:rPr lang="en-US" sz="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r>
              <a:rPr lang="en-US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Telegram </a:t>
            </a: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Бот, сайт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www.okjetpest.kz</a:t>
            </a: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показаний с приборов учета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детализации квитанции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заявки на опломбировку прибора учета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Реализована возможность оставить обращение генеральному директору предприятия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Реализована возможность оставить обращение об отсутствии ХВС, ГВС и Электроэнергии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lvl="0" algn="just" fontAlgn="base">
              <a:buFont typeface="Wingdings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уведомление о выставлении счетов за коммунальные услуги физическим лицам и индивидуальным предпринимателям и возможность внесения оплаты через мобильные приложения банков второго уровня.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формирования квитанции на оплату коммунальных услуг в режиме онлайн</a:t>
            </a:r>
          </a:p>
          <a:p>
            <a:pPr>
              <a:buFontTx/>
              <a:buChar char="-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03222" y="2708920"/>
            <a:ext cx="8465543" cy="5400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</a:t>
            </a:r>
            <a:r>
              <a:rPr lang="en-US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</a:t>
            </a:r>
            <a:r>
              <a:rPr lang="en-US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</a:t>
            </a: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показаний с приборов учета в для дальнейшей передачи в бот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разъяснительная работа по начислению и задолженности</a:t>
            </a:r>
          </a:p>
          <a:p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46699" y="124845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base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проводимой работе с потребителями регулируемых услуг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829" y="3248980"/>
            <a:ext cx="8568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«Досудебный кабинет» 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Осуществляется постоянный прием потребителей по вопросам задолженности, проводится разбирательство возникновения задолженности.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гарантийное обязательство на погашение задолженности частями в соответствии с утвержденным регламентом предприятия.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7845" y="4437112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ПЕРСПЕКТИВАХ ДЕЯТЕЛЬНОСТИ (ПЛАНЫ РАЗВИТИЯ), В ТОМ ЧИСЛЕ ВОЗМОЖНЫХ ИЗМЕНЕНИЯХ ТАРИФОВ </a:t>
            </a:r>
          </a:p>
          <a:p>
            <a:pPr lvl="0" algn="ctr" fontAlgn="base"/>
            <a:endParaRPr lang="ru-RU" sz="1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buFont typeface="Wingdings" pitchFamily="2" charset="2"/>
              <a:buChar char="ü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января 2025 года в отношении ТОО «Окжетпес-Т» начата процедура реабилитации.</a:t>
            </a:r>
          </a:p>
          <a:p>
            <a:pPr lvl="0" fontAlgn="base">
              <a:buFont typeface="Wingdings" pitchFamily="2" charset="2"/>
              <a:buChar char="ü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 компетентных и уполномоченных государственных органах утвержден и согласован план реабилитации предприятия.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" algn="just" fontAlgn="base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776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62DC3-FBC0-43FE-93EE-E0594B237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ПРИМЕЧАНИЯ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FDCF67-3CF6-4730-83C4-E72BB634C84B}"/>
              </a:ext>
            </a:extLst>
          </p:cNvPr>
          <p:cNvSpPr/>
          <p:nvPr/>
        </p:nvSpPr>
        <p:spPr>
          <a:xfrm>
            <a:off x="457200" y="1210742"/>
            <a:ext cx="8229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50215" algn="l"/>
                <a:tab pos="630555" algn="l"/>
                <a:tab pos="810260" algn="l"/>
              </a:tabLst>
            </a:pPr>
            <a:r>
              <a:rPr lang="ru-RU" i="1" spc="10" dirty="0">
                <a:latin typeface="Times New Roman" panose="02020603050405020304" pitchFamily="18" charset="0"/>
              </a:rPr>
              <a:t>п.4 и п. 5 Главы 299</a:t>
            </a:r>
            <a:r>
              <a:rPr lang="ru-RU" i="1" dirty="0">
                <a:latin typeface="Times New Roman" panose="02020603050405020304" pitchFamily="18" charset="0"/>
              </a:rPr>
              <a:t> Глава 7. Правил осуществления деятельности субъектами естественных монополий, утвержденных </a:t>
            </a:r>
            <a:r>
              <a:rPr lang="ru-RU" i="1" spc="5" dirty="0">
                <a:latin typeface="Times New Roman" panose="02020603050405020304" pitchFamily="18" charset="0"/>
              </a:rPr>
              <a:t>Приказом Министра национальной экономики Республики Казахстан от 13 августа 2019 года № 73, не относятся к ТОО «Окжетпес-Т», так как действующие тарифы утверждены затратным способом.</a:t>
            </a:r>
          </a:p>
          <a:p>
            <a:pPr algn="just">
              <a:spcAft>
                <a:spcPts val="0"/>
              </a:spcAft>
              <a:tabLst>
                <a:tab pos="450215" algn="l"/>
                <a:tab pos="630555" algn="l"/>
                <a:tab pos="810260" algn="l"/>
              </a:tabLst>
            </a:pPr>
            <a:endParaRPr lang="ru-RU" i="1" spc="5" dirty="0">
              <a:effectLst/>
              <a:latin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450215" algn="l"/>
                <a:tab pos="630555" algn="l"/>
                <a:tab pos="810260" algn="l"/>
              </a:tabLst>
            </a:pPr>
            <a:r>
              <a:rPr lang="ru-RU" i="1" spc="5" dirty="0">
                <a:latin typeface="Times New Roman" panose="02020603050405020304" pitchFamily="18" charset="0"/>
              </a:rPr>
              <a:t>Более подробно ознакомиться с деятельностью предприятия за 2025 год вы можете на официальном интернет-ресурсе ТОО «Окжетпес-Т»: сайт </a:t>
            </a:r>
            <a:r>
              <a:rPr lang="en-US" i="1" spc="5" dirty="0">
                <a:latin typeface="Times New Roman" panose="02020603050405020304" pitchFamily="18" charset="0"/>
                <a:hlinkClick r:id="rId2"/>
              </a:rPr>
              <a:t>https://okjetpest.kz</a:t>
            </a:r>
            <a:r>
              <a:rPr lang="ru-RU" i="1" spc="5" dirty="0">
                <a:latin typeface="Times New Roman" panose="02020603050405020304" pitchFamily="18" charset="0"/>
              </a:rPr>
              <a:t> в разделе «Полезная информация»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64990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445624" cy="864096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Информация об исполнении утвержденной инвестиционной программы ТОО «Окжетпес-Т»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2025 год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услуги "Передача и распределение тепловой энергии"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D0EEF75-A63B-4216-89A1-6055536B9D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117467"/>
              </p:ext>
            </p:extLst>
          </p:nvPr>
        </p:nvGraphicFramePr>
        <p:xfrm>
          <a:off x="457200" y="1093278"/>
          <a:ext cx="8291263" cy="5307250"/>
        </p:xfrm>
        <a:graphic>
          <a:graphicData uri="http://schemas.openxmlformats.org/drawingml/2006/table">
            <a:tbl>
              <a:tblPr/>
              <a:tblGrid>
                <a:gridCol w="370384">
                  <a:extLst>
                    <a:ext uri="{9D8B030D-6E8A-4147-A177-3AD203B41FA5}">
                      <a16:colId xmlns:a16="http://schemas.microsoft.com/office/drawing/2014/main" val="299873798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05510771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438067278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21357144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089325168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99119789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882208226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77959691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435053839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813315027"/>
                    </a:ext>
                  </a:extLst>
                </a:gridCol>
                <a:gridCol w="689798">
                  <a:extLst>
                    <a:ext uri="{9D8B030D-6E8A-4147-A177-3AD203B41FA5}">
                      <a16:colId xmlns:a16="http://schemas.microsoft.com/office/drawing/2014/main" val="2188094606"/>
                    </a:ext>
                  </a:extLst>
                </a:gridCol>
                <a:gridCol w="750361">
                  <a:extLst>
                    <a:ext uri="{9D8B030D-6E8A-4147-A177-3AD203B41FA5}">
                      <a16:colId xmlns:a16="http://schemas.microsoft.com/office/drawing/2014/main" val="838506197"/>
                    </a:ext>
                  </a:extLst>
                </a:gridCol>
              </a:tblGrid>
              <a:tr h="12046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6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Информация о плановых и фактических объемах предоставления регулируемых услуг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 о прибылях и убытках*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Сумма инвестиционной программы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426032"/>
                  </a:ext>
                </a:extLst>
              </a:tr>
              <a:tr h="250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регулируемых услуг (товаров, работ) и обслуживаемая территория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в натуральных показателях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Период предоставления услуги в рамках инвестиционной программы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отклонения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042246"/>
                  </a:ext>
                </a:extLst>
              </a:tr>
              <a:tr h="1656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регулируемых услуг (товаров, работ) и обслуживаемая территория</a:t>
                      </a:r>
                      <a:endParaRPr lang="ru-RU" dirty="0"/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мероприятий</a:t>
                      </a:r>
                      <a:endParaRPr lang="ru-RU" dirty="0"/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  <a:endParaRPr lang="ru-RU" dirty="0"/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в натуральных показателях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Период предоставления услуги в рамках инвестиционной программы</a:t>
                      </a:r>
                      <a:endParaRPr lang="ru-RU" dirty="0"/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766274"/>
                  </a:ext>
                </a:extLst>
              </a:tr>
              <a:tr h="8084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922977"/>
                  </a:ext>
                </a:extLst>
              </a:tr>
              <a:tr h="1204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173965"/>
                  </a:ext>
                </a:extLst>
              </a:tr>
              <a:tr h="4302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Передача и распределение тепловой энергии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Реконструкция ТМ №2 по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пр.Строителей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от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пр.Республики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до насосной станции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ул.Ушинского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1 600,00   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-     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Приложено</a:t>
                      </a:r>
                    </a:p>
                  </a:txBody>
                  <a:tcPr marL="4251" marR="4251" marT="4251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100 000,00   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-     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-100 000,00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 данным ОЖКХ фактическое исполнение начнется с июля 2025г.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40713"/>
                  </a:ext>
                </a:extLst>
              </a:tr>
              <a:tr h="519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Реконструкция ТМ №3 по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пр.Металлургов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вдоль 3 -го микрорайона от ТК-02 (Металлургов-Абая) до ТК-34 (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пр.Республики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795,00   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-     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107 944,43   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-     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-107 944,43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 данным ОЖКХ фактическое исполнение начнется с июля 2025г.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843021"/>
                  </a:ext>
                </a:extLst>
              </a:tr>
              <a:tr h="4302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Реконструкция ТМ №2а по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ул.Амангельды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от д.№7 6-го микрорайона до ТК-4а по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ул.Темиртауская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1 820,00   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-     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107 944,43   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-     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-107 944,43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 данным ОЖКХ фактическое исполнение начнется с июля 2025г.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095016"/>
                  </a:ext>
                </a:extLst>
              </a:tr>
              <a:tr h="361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Закуп а/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техники:ГАЗЕЛЬ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тентованная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 электростанцией  на два поста 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3,00   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-     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56 538,54   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-     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-56 538,54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планируется во втором полугодии текущего года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428859"/>
                  </a:ext>
                </a:extLst>
              </a:tr>
              <a:tr h="1434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перенос сроков</a:t>
                      </a:r>
                    </a:p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 2024 года на 2025 год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390713"/>
                  </a:ext>
                </a:extLst>
              </a:tr>
              <a:tr h="286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Закуп выключателя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TER_ VCB_ LD8_ SRF 21301029100000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2,00   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2,00   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8 896,04   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8 006,44   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-889,60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экономия по результатам ГЗ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2557081"/>
                  </a:ext>
                </a:extLst>
              </a:tr>
              <a:tr h="120466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 2025г.: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381 323,44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8 006,44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-373 317,00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85314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FE223BE-1373-4BBB-8379-CB74C9F21E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568201"/>
              </p:ext>
            </p:extLst>
          </p:nvPr>
        </p:nvGraphicFramePr>
        <p:xfrm>
          <a:off x="467544" y="836712"/>
          <a:ext cx="8352928" cy="4392126"/>
        </p:xfrm>
        <a:graphic>
          <a:graphicData uri="http://schemas.openxmlformats.org/drawingml/2006/table">
            <a:tbl>
              <a:tblPr/>
              <a:tblGrid>
                <a:gridCol w="450523">
                  <a:extLst>
                    <a:ext uri="{9D8B030D-6E8A-4147-A177-3AD203B41FA5}">
                      <a16:colId xmlns:a16="http://schemas.microsoft.com/office/drawing/2014/main" val="1528319643"/>
                    </a:ext>
                  </a:extLst>
                </a:gridCol>
                <a:gridCol w="269557">
                  <a:extLst>
                    <a:ext uri="{9D8B030D-6E8A-4147-A177-3AD203B41FA5}">
                      <a16:colId xmlns:a16="http://schemas.microsoft.com/office/drawing/2014/main" val="379783502"/>
                    </a:ext>
                  </a:extLst>
                </a:gridCol>
                <a:gridCol w="222906">
                  <a:extLst>
                    <a:ext uri="{9D8B030D-6E8A-4147-A177-3AD203B41FA5}">
                      <a16:colId xmlns:a16="http://schemas.microsoft.com/office/drawing/2014/main" val="3715175988"/>
                    </a:ext>
                  </a:extLst>
                </a:gridCol>
                <a:gridCol w="346348">
                  <a:extLst>
                    <a:ext uri="{9D8B030D-6E8A-4147-A177-3AD203B41FA5}">
                      <a16:colId xmlns:a16="http://schemas.microsoft.com/office/drawing/2014/main" val="953557325"/>
                    </a:ext>
                  </a:extLst>
                </a:gridCol>
                <a:gridCol w="294842">
                  <a:extLst>
                    <a:ext uri="{9D8B030D-6E8A-4147-A177-3AD203B41FA5}">
                      <a16:colId xmlns:a16="http://schemas.microsoft.com/office/drawing/2014/main" val="256059189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856409729"/>
                    </a:ext>
                  </a:extLst>
                </a:gridCol>
                <a:gridCol w="101540">
                  <a:extLst>
                    <a:ext uri="{9D8B030D-6E8A-4147-A177-3AD203B41FA5}">
                      <a16:colId xmlns:a16="http://schemas.microsoft.com/office/drawing/2014/main" val="2099516503"/>
                    </a:ext>
                  </a:extLst>
                </a:gridCol>
                <a:gridCol w="402516">
                  <a:extLst>
                    <a:ext uri="{9D8B030D-6E8A-4147-A177-3AD203B41FA5}">
                      <a16:colId xmlns:a16="http://schemas.microsoft.com/office/drawing/2014/main" val="1484383023"/>
                    </a:ext>
                  </a:extLst>
                </a:gridCol>
                <a:gridCol w="273944">
                  <a:extLst>
                    <a:ext uri="{9D8B030D-6E8A-4147-A177-3AD203B41FA5}">
                      <a16:colId xmlns:a16="http://schemas.microsoft.com/office/drawing/2014/main" val="1186731297"/>
                    </a:ext>
                  </a:extLst>
                </a:gridCol>
                <a:gridCol w="158104">
                  <a:extLst>
                    <a:ext uri="{9D8B030D-6E8A-4147-A177-3AD203B41FA5}">
                      <a16:colId xmlns:a16="http://schemas.microsoft.com/office/drawing/2014/main" val="3745771987"/>
                    </a:ext>
                  </a:extLst>
                </a:gridCol>
                <a:gridCol w="464239">
                  <a:extLst>
                    <a:ext uri="{9D8B030D-6E8A-4147-A177-3AD203B41FA5}">
                      <a16:colId xmlns:a16="http://schemas.microsoft.com/office/drawing/2014/main" val="477568912"/>
                    </a:ext>
                  </a:extLst>
                </a:gridCol>
                <a:gridCol w="111825">
                  <a:extLst>
                    <a:ext uri="{9D8B030D-6E8A-4147-A177-3AD203B41FA5}">
                      <a16:colId xmlns:a16="http://schemas.microsoft.com/office/drawing/2014/main" val="3885121644"/>
                    </a:ext>
                  </a:extLst>
                </a:gridCol>
                <a:gridCol w="483459">
                  <a:extLst>
                    <a:ext uri="{9D8B030D-6E8A-4147-A177-3AD203B41FA5}">
                      <a16:colId xmlns:a16="http://schemas.microsoft.com/office/drawing/2014/main" val="1822464151"/>
                    </a:ext>
                  </a:extLst>
                </a:gridCol>
                <a:gridCol w="236621">
                  <a:extLst>
                    <a:ext uri="{9D8B030D-6E8A-4147-A177-3AD203B41FA5}">
                      <a16:colId xmlns:a16="http://schemas.microsoft.com/office/drawing/2014/main" val="2121250462"/>
                    </a:ext>
                  </a:extLst>
                </a:gridCol>
                <a:gridCol w="473662">
                  <a:extLst>
                    <a:ext uri="{9D8B030D-6E8A-4147-A177-3AD203B41FA5}">
                      <a16:colId xmlns:a16="http://schemas.microsoft.com/office/drawing/2014/main" val="164480360"/>
                    </a:ext>
                  </a:extLst>
                </a:gridCol>
                <a:gridCol w="102402">
                  <a:extLst>
                    <a:ext uri="{9D8B030D-6E8A-4147-A177-3AD203B41FA5}">
                      <a16:colId xmlns:a16="http://schemas.microsoft.com/office/drawing/2014/main" val="937158569"/>
                    </a:ext>
                  </a:extLst>
                </a:gridCol>
                <a:gridCol w="476648">
                  <a:extLst>
                    <a:ext uri="{9D8B030D-6E8A-4147-A177-3AD203B41FA5}">
                      <a16:colId xmlns:a16="http://schemas.microsoft.com/office/drawing/2014/main" val="109567499"/>
                    </a:ext>
                  </a:extLst>
                </a:gridCol>
                <a:gridCol w="562815">
                  <a:extLst>
                    <a:ext uri="{9D8B030D-6E8A-4147-A177-3AD203B41FA5}">
                      <a16:colId xmlns:a16="http://schemas.microsoft.com/office/drawing/2014/main" val="3773853391"/>
                    </a:ext>
                  </a:extLst>
                </a:gridCol>
                <a:gridCol w="616721">
                  <a:extLst>
                    <a:ext uri="{9D8B030D-6E8A-4147-A177-3AD203B41FA5}">
                      <a16:colId xmlns:a16="http://schemas.microsoft.com/office/drawing/2014/main" val="4206078640"/>
                    </a:ext>
                  </a:extLst>
                </a:gridCol>
                <a:gridCol w="833609">
                  <a:extLst>
                    <a:ext uri="{9D8B030D-6E8A-4147-A177-3AD203B41FA5}">
                      <a16:colId xmlns:a16="http://schemas.microsoft.com/office/drawing/2014/main" val="1156024774"/>
                    </a:ext>
                  </a:extLst>
                </a:gridCol>
                <a:gridCol w="822575">
                  <a:extLst>
                    <a:ext uri="{9D8B030D-6E8A-4147-A177-3AD203B41FA5}">
                      <a16:colId xmlns:a16="http://schemas.microsoft.com/office/drawing/2014/main" val="957419721"/>
                    </a:ext>
                  </a:extLst>
                </a:gridCol>
              </a:tblGrid>
              <a:tr h="456416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Продолжение </a:t>
                      </a:r>
                    </a:p>
                  </a:txBody>
                  <a:tcPr marL="4000" marR="4000" marT="400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6030517"/>
                  </a:ext>
                </a:extLst>
              </a:tr>
              <a:tr h="249719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Информация о фактических условиях и размерах финансирования инвестиционной программы, тысяч тенге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Информация о сопоставлении фактических показателей исполнения инвестиционной программы с показателями, утвержденными в инвестиционной программе**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Разъяснение причин отклонения достигнутых фактических показателей от показателей в утвержденной инвестиционной программе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Оценка повышения качества и надежности предоставляемых регулируемых услуг и эффективности деятельности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054136"/>
                  </a:ext>
                </a:extLst>
              </a:tr>
              <a:tr h="4931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Собственные средства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Заемные средства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Заемные средства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Бюджетные средства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Снижение расхода сырья, материалов, топлива и энергии в натуральном выражении в зависимости от утвержденной инвестиционной программы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Снижение износа (физического) основных фондов (активов), %, по годам реализации в зависимости от утвержденной инвестиционной программы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Снижение износа (физического) основных фондов (активов), %, по годам реализации в зависимости от утвержденной инвестиционной программы</a:t>
                      </a:r>
                      <a:endParaRPr lang="ru-RU" dirty="0"/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Снижение потерь, %, по годам реализации в зависимости от утвержденной инвестиционной программы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Снижение потерь, %, по годам реализации в зависимости от утвержденной инвестиционной программы</a:t>
                      </a:r>
                      <a:endParaRPr lang="ru-RU" dirty="0"/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Снижение аварийности,%  по годам реализации в зависимости от утвержденной инвестиционной программы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544418"/>
                  </a:ext>
                </a:extLst>
              </a:tr>
              <a:tr h="26619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Амортизация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Прибыль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Прибыль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прошлого года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текущего года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текущего года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прошлого года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прошлого года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текущего года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текущего года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прошлого года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текущего года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695342"/>
                  </a:ext>
                </a:extLst>
              </a:tr>
              <a:tr h="1331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6223943"/>
                  </a:ext>
                </a:extLst>
              </a:tr>
              <a:tr h="30598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87 177,23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hMerge="1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7 070,08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7 070,08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hMerge="1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71,50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71,50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hMerge="1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68,50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68,50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hMerge="1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0,16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0,16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hMerge="1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0,16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0,16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0,87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0,80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Износ сетей значительно превышают нормативные значения. Средства затраченные на реализация ИП 2025 года не соответствуют фактически требуемым на реконструкцию сетей и оборудования. Результат о реализации будет виден в следующем году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 Обеспечено надежность в работе оборудования и трубопроводов.                              2. Ожидается снижение потерь от реконструируемых трубопроводов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244114"/>
                  </a:ext>
                </a:extLst>
              </a:tr>
              <a:tr h="36004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897565"/>
                  </a:ext>
                </a:extLst>
              </a:tr>
              <a:tr h="28803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473653"/>
                  </a:ext>
                </a:extLst>
              </a:tr>
              <a:tr h="3992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248077"/>
                  </a:ext>
                </a:extLst>
              </a:tr>
              <a:tr h="15845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132166"/>
                  </a:ext>
                </a:extLst>
              </a:tr>
              <a:tr h="31690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8 006,44   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-     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823098"/>
                  </a:ext>
                </a:extLst>
              </a:tr>
              <a:tr h="1331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8 006,44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-     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8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87 177,23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7 070,08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7 070,08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71,50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71,50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68,50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68,50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0,16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0,16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0,16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0,16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0,87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0,80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5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4026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FCC248-F77E-4E02-881F-E9114F01F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57" y="761391"/>
            <a:ext cx="2810500" cy="37493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C67058-E1B2-44BA-AFA5-8C8F2A4B1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446032"/>
            <a:ext cx="3603048" cy="20240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674187-B60D-4F6D-A384-8A2D1A5B3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508" y="2708920"/>
            <a:ext cx="2678516" cy="35723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A49E35-F9AB-4169-AA29-E8F92F64E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663" y="576712"/>
            <a:ext cx="3613225" cy="27071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D77CE0-2CA9-4B21-9254-983BB83B8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3359" y="2996952"/>
            <a:ext cx="2355745" cy="31391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B96677-2615-49A6-B54E-7C2680AA7E21}"/>
              </a:ext>
            </a:extLst>
          </p:cNvPr>
          <p:cNvSpPr txBox="1"/>
          <p:nvPr/>
        </p:nvSpPr>
        <p:spPr>
          <a:xfrm>
            <a:off x="4702497" y="96887"/>
            <a:ext cx="2355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ТМ №2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02C938-D535-4542-BA90-48CE3514946D}"/>
              </a:ext>
            </a:extLst>
          </p:cNvPr>
          <p:cNvSpPr txBox="1"/>
          <p:nvPr/>
        </p:nvSpPr>
        <p:spPr>
          <a:xfrm>
            <a:off x="6084168" y="6380101"/>
            <a:ext cx="2505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 а/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:ГАЗЕЛЬ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8267EA-8EF2-41C2-8CB7-DD2F3AD8D563}"/>
              </a:ext>
            </a:extLst>
          </p:cNvPr>
          <p:cNvSpPr txBox="1"/>
          <p:nvPr/>
        </p:nvSpPr>
        <p:spPr>
          <a:xfrm>
            <a:off x="408556" y="384846"/>
            <a:ext cx="2906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Закуп выключателя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117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14176" y="188640"/>
            <a:ext cx="844562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Информация об исполнении утвержденной инвестиционной программы ТОО «Окжетпес-Т»</a:t>
            </a:r>
            <a:b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2025 год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услуги «Снабжение тепловой энергии"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F7BE0D4C-5F47-4994-8298-BAE7C52095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808019"/>
              </p:ext>
            </p:extLst>
          </p:nvPr>
        </p:nvGraphicFramePr>
        <p:xfrm>
          <a:off x="395535" y="1110852"/>
          <a:ext cx="8445625" cy="2318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Worksheet" r:id="rId3" imgW="16516446" imgH="4533957" progId="Excel.Sheet.8">
                  <p:embed/>
                </p:oleObj>
              </mc:Choice>
              <mc:Fallback>
                <p:oleObj name="Worksheet" r:id="rId3" imgW="16516446" imgH="4533957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5" y="1110852"/>
                        <a:ext cx="8445625" cy="2318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32E28F-F857-4A3A-AA5A-B296F6C2E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32" y="3631132"/>
            <a:ext cx="8567936" cy="19582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696ACD-DD60-4CD3-930D-349A3E5F3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92" y="620688"/>
            <a:ext cx="3263424" cy="32634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ADCB14-8F6F-4AAB-9B92-AC1C666AA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607368"/>
            <a:ext cx="3676207" cy="36762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E6BBA1-5B8F-424E-A329-E7A63D3E4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425" y="3628113"/>
            <a:ext cx="2969239" cy="29692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BFB0A9-1A2D-4C7A-B088-7FDB13612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3501008"/>
            <a:ext cx="2859272" cy="28592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44EA83-5FDD-49B4-99E0-367204FA8003}"/>
              </a:ext>
            </a:extLst>
          </p:cNvPr>
          <p:cNvSpPr txBox="1"/>
          <p:nvPr/>
        </p:nvSpPr>
        <p:spPr>
          <a:xfrm>
            <a:off x="955092" y="188640"/>
            <a:ext cx="397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553F2D-BAEE-4BE8-8297-C46D146A1F85}"/>
              </a:ext>
            </a:extLst>
          </p:cNvPr>
          <p:cNvSpPr txBox="1"/>
          <p:nvPr/>
        </p:nvSpPr>
        <p:spPr>
          <a:xfrm>
            <a:off x="1259632" y="238036"/>
            <a:ext cx="5544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Многофункциональные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устройства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3B85A8-67F9-47A9-A933-3A409D373976}"/>
              </a:ext>
            </a:extLst>
          </p:cNvPr>
          <p:cNvSpPr txBox="1"/>
          <p:nvPr/>
        </p:nvSpPr>
        <p:spPr>
          <a:xfrm>
            <a:off x="7287256" y="4653136"/>
            <a:ext cx="1605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Маршрутизатор роутер 4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198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445624" cy="864096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Информация об исполнении утвержденной инвестиционной программы ТОО «Окжетпес-Т»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2025 год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услуги «Подача воды по распределительным сетям"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B5AD2C2-2BA9-4955-865A-B68FA750AC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994495"/>
              </p:ext>
            </p:extLst>
          </p:nvPr>
        </p:nvGraphicFramePr>
        <p:xfrm>
          <a:off x="395536" y="897442"/>
          <a:ext cx="8310831" cy="3137463"/>
        </p:xfrm>
        <a:graphic>
          <a:graphicData uri="http://schemas.openxmlformats.org/drawingml/2006/table">
            <a:tbl>
              <a:tblPr/>
              <a:tblGrid>
                <a:gridCol w="441271">
                  <a:extLst>
                    <a:ext uri="{9D8B030D-6E8A-4147-A177-3AD203B41FA5}">
                      <a16:colId xmlns:a16="http://schemas.microsoft.com/office/drawing/2014/main" val="287280097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649065596"/>
                    </a:ext>
                  </a:extLst>
                </a:gridCol>
                <a:gridCol w="1451747">
                  <a:extLst>
                    <a:ext uri="{9D8B030D-6E8A-4147-A177-3AD203B41FA5}">
                      <a16:colId xmlns:a16="http://schemas.microsoft.com/office/drawing/2014/main" val="3306097638"/>
                    </a:ext>
                  </a:extLst>
                </a:gridCol>
                <a:gridCol w="348453">
                  <a:extLst>
                    <a:ext uri="{9D8B030D-6E8A-4147-A177-3AD203B41FA5}">
                      <a16:colId xmlns:a16="http://schemas.microsoft.com/office/drawing/2014/main" val="2245932859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756971224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836207196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95339847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829835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710426095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350055112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923220706"/>
                    </a:ext>
                  </a:extLst>
                </a:gridCol>
                <a:gridCol w="1892896">
                  <a:extLst>
                    <a:ext uri="{9D8B030D-6E8A-4147-A177-3AD203B41FA5}">
                      <a16:colId xmlns:a16="http://schemas.microsoft.com/office/drawing/2014/main" val="2281937909"/>
                    </a:ext>
                  </a:extLst>
                </a:gridCol>
              </a:tblGrid>
              <a:tr h="29931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Информация о плановых и фактических объемах предоставления регулируемых услуг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 о прибылях и </a:t>
                      </a:r>
                    </a:p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убытках*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Сумма инвестиционной программы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052355"/>
                  </a:ext>
                </a:extLst>
              </a:tr>
              <a:tr h="3242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регулируемых услуг (товаров, работ) и обслуживаемая территория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мероприятий</a:t>
                      </a:r>
                      <a:endParaRPr lang="ru-RU"/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  <a:endParaRPr lang="ru-RU"/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в натуральных показателях</a:t>
                      </a:r>
                      <a:endParaRPr lang="ru-RU"/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Период предоставления услуги в рамках инвестиционной программы</a:t>
                      </a:r>
                      <a:endParaRPr lang="ru-RU" dirty="0"/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  <a:endParaRPr lang="ru-RU"/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</a:t>
                      </a:r>
                      <a:endParaRPr lang="ru-RU"/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отклонения</a:t>
                      </a:r>
                      <a:endParaRPr lang="ru-RU" dirty="0"/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385681"/>
                  </a:ext>
                </a:extLst>
              </a:tr>
              <a:tr h="2575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4251" marR="4251" marT="4251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  <a:endParaRPr lang="ru-RU" sz="700" dirty="0"/>
                    </a:p>
                  </a:txBody>
                  <a:tcPr marL="4251" marR="4251" marT="4251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  <a:endParaRPr lang="ru-RU" sz="700" dirty="0"/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</a:t>
                      </a:r>
                      <a:endParaRPr lang="ru-RU" sz="700" dirty="0"/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отклонения</a:t>
                      </a:r>
                      <a:endParaRPr lang="ru-RU" sz="700" dirty="0"/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3851080"/>
                  </a:ext>
                </a:extLst>
              </a:tr>
              <a:tr h="807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9237860"/>
                  </a:ext>
                </a:extLst>
              </a:tr>
              <a:tr h="4841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Подача воды по распределительным сетям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Реконструкция водовода Караганда-Темиртау со строительством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повысительной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насосной станции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8 650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Приложено</a:t>
                      </a:r>
                    </a:p>
                  </a:txBody>
                  <a:tcPr marL="4251" marR="4251" marT="4251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52 120,58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-52 120,58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Согласно данных местного бюджета денежные средства на исполнение проекта НЕ ВЫДЕЛЕНО. Планируется корректировка мероприятий инвестиционной программы в сроки установленные законодательством РК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9009905"/>
                  </a:ext>
                </a:extLst>
              </a:tr>
              <a:tr h="810568"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dirty="0"/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 системы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обеззораживания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воды гипохлоритом натрия (электролизным методом) для комплекса сооружений ТОО "Окжетпес-Т" по адресу: г.Темиртау,ул.Амангельды,102А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-20 000,00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Согласно данных местного бюджета денежные средства на исполнение проекта НЕ ВЫДЕЛЕНО. Планируется корректировка мероприятий инвестиционной программы в сроки установленные законодательством РК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885050"/>
                  </a:ext>
                </a:extLst>
              </a:tr>
              <a:tr h="575293"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dirty="0"/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Закуп насосного оборудования на насосную станцию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Республики-Сейфуллина:насос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Pedrollo108 с частотным преобразователем - первый комплект</a:t>
                      </a:r>
                    </a:p>
                  </a:txBody>
                  <a:tcPr marL="4251" marR="4251" marT="4251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комплект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1 663,90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-1 663,90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планируется во втором полугодии текущего года</a:t>
                      </a:r>
                    </a:p>
                  </a:txBody>
                  <a:tcPr marL="4251" marR="4251" marT="4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221985"/>
                  </a:ext>
                </a:extLst>
              </a:tr>
              <a:tr h="807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 2025г.: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73 784,48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-73 784,48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1" marR="4251" marT="42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789846"/>
                  </a:ext>
                </a:extLst>
              </a:tr>
              <a:tr h="80765"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51" marR="4251" marT="42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936381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61F59B8-DA7E-4589-AE85-934F640493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047982"/>
              </p:ext>
            </p:extLst>
          </p:nvPr>
        </p:nvGraphicFramePr>
        <p:xfrm>
          <a:off x="401892" y="4034905"/>
          <a:ext cx="8291266" cy="2603560"/>
        </p:xfrm>
        <a:graphic>
          <a:graphicData uri="http://schemas.openxmlformats.org/drawingml/2006/table">
            <a:tbl>
              <a:tblPr/>
              <a:tblGrid>
                <a:gridCol w="447197">
                  <a:extLst>
                    <a:ext uri="{9D8B030D-6E8A-4147-A177-3AD203B41FA5}">
                      <a16:colId xmlns:a16="http://schemas.microsoft.com/office/drawing/2014/main" val="2053925095"/>
                    </a:ext>
                  </a:extLst>
                </a:gridCol>
                <a:gridCol w="122511">
                  <a:extLst>
                    <a:ext uri="{9D8B030D-6E8A-4147-A177-3AD203B41FA5}">
                      <a16:colId xmlns:a16="http://schemas.microsoft.com/office/drawing/2014/main" val="1808342337"/>
                    </a:ext>
                  </a:extLst>
                </a:gridCol>
                <a:gridCol w="366317">
                  <a:extLst>
                    <a:ext uri="{9D8B030D-6E8A-4147-A177-3AD203B41FA5}">
                      <a16:colId xmlns:a16="http://schemas.microsoft.com/office/drawing/2014/main" val="2062397200"/>
                    </a:ext>
                  </a:extLst>
                </a:gridCol>
                <a:gridCol w="343791">
                  <a:extLst>
                    <a:ext uri="{9D8B030D-6E8A-4147-A177-3AD203B41FA5}">
                      <a16:colId xmlns:a16="http://schemas.microsoft.com/office/drawing/2014/main" val="869180851"/>
                    </a:ext>
                  </a:extLst>
                </a:gridCol>
                <a:gridCol w="442020">
                  <a:extLst>
                    <a:ext uri="{9D8B030D-6E8A-4147-A177-3AD203B41FA5}">
                      <a16:colId xmlns:a16="http://schemas.microsoft.com/office/drawing/2014/main" val="1985097197"/>
                    </a:ext>
                  </a:extLst>
                </a:gridCol>
                <a:gridCol w="594724">
                  <a:extLst>
                    <a:ext uri="{9D8B030D-6E8A-4147-A177-3AD203B41FA5}">
                      <a16:colId xmlns:a16="http://schemas.microsoft.com/office/drawing/2014/main" val="3838689176"/>
                    </a:ext>
                  </a:extLst>
                </a:gridCol>
                <a:gridCol w="671466">
                  <a:extLst>
                    <a:ext uri="{9D8B030D-6E8A-4147-A177-3AD203B41FA5}">
                      <a16:colId xmlns:a16="http://schemas.microsoft.com/office/drawing/2014/main" val="117956433"/>
                    </a:ext>
                  </a:extLst>
                </a:gridCol>
                <a:gridCol w="617748">
                  <a:extLst>
                    <a:ext uri="{9D8B030D-6E8A-4147-A177-3AD203B41FA5}">
                      <a16:colId xmlns:a16="http://schemas.microsoft.com/office/drawing/2014/main" val="566603557"/>
                    </a:ext>
                  </a:extLst>
                </a:gridCol>
                <a:gridCol w="590890">
                  <a:extLst>
                    <a:ext uri="{9D8B030D-6E8A-4147-A177-3AD203B41FA5}">
                      <a16:colId xmlns:a16="http://schemas.microsoft.com/office/drawing/2014/main" val="4143441930"/>
                    </a:ext>
                  </a:extLst>
                </a:gridCol>
                <a:gridCol w="705040">
                  <a:extLst>
                    <a:ext uri="{9D8B030D-6E8A-4147-A177-3AD203B41FA5}">
                      <a16:colId xmlns:a16="http://schemas.microsoft.com/office/drawing/2014/main" val="3598250834"/>
                    </a:ext>
                  </a:extLst>
                </a:gridCol>
                <a:gridCol w="574775">
                  <a:extLst>
                    <a:ext uri="{9D8B030D-6E8A-4147-A177-3AD203B41FA5}">
                      <a16:colId xmlns:a16="http://schemas.microsoft.com/office/drawing/2014/main" val="2015300908"/>
                    </a:ext>
                  </a:extLst>
                </a:gridCol>
                <a:gridCol w="558660">
                  <a:extLst>
                    <a:ext uri="{9D8B030D-6E8A-4147-A177-3AD203B41FA5}">
                      <a16:colId xmlns:a16="http://schemas.microsoft.com/office/drawing/2014/main" val="16969876"/>
                    </a:ext>
                  </a:extLst>
                </a:gridCol>
                <a:gridCol w="531801">
                  <a:extLst>
                    <a:ext uri="{9D8B030D-6E8A-4147-A177-3AD203B41FA5}">
                      <a16:colId xmlns:a16="http://schemas.microsoft.com/office/drawing/2014/main" val="2249079272"/>
                    </a:ext>
                  </a:extLst>
                </a:gridCol>
                <a:gridCol w="907823">
                  <a:extLst>
                    <a:ext uri="{9D8B030D-6E8A-4147-A177-3AD203B41FA5}">
                      <a16:colId xmlns:a16="http://schemas.microsoft.com/office/drawing/2014/main" val="1421776437"/>
                    </a:ext>
                  </a:extLst>
                </a:gridCol>
                <a:gridCol w="816503">
                  <a:extLst>
                    <a:ext uri="{9D8B030D-6E8A-4147-A177-3AD203B41FA5}">
                      <a16:colId xmlns:a16="http://schemas.microsoft.com/office/drawing/2014/main" val="582751720"/>
                    </a:ext>
                  </a:extLst>
                </a:gridCol>
              </a:tblGrid>
              <a:tr h="72828"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5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Продолжение 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81349"/>
                  </a:ext>
                </a:extLst>
              </a:tr>
              <a:tr h="13663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Информация о фактических условиях и размерах финансирования инвестиционной программы, тысяч тенге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Информация о сопоставлении фактических показателей исполнения инвестиционной программы с показателями, утвержденными в инвестиционной программе**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Разъяснение причин отклонения достигнутых фактических показателей от показателей в утвержденной инвестиционной программе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Оценка повышения качества и надежности предоставляемых регулируемых услуг и эффективности деятельности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3583030"/>
                  </a:ext>
                </a:extLst>
              </a:tr>
              <a:tr h="26980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Собственные средства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Заемные средства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Бюджетные средства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Снижение расхода сырья, материалов, топлива и энергии в натуральном выражении в зависимости от утвержденной инвестиционной программы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Снижение износа (физического) основных фондов (активов), %, по годам реализации в зависимости от утвержденной инвестиционной программы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Снижение потерь, %, по годам реализации в зависимости от утвержденной инвестиционной программы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Снижение аварийности,%  по годам реализации в зависимости от утвержденной инвестиционной программы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500974"/>
                  </a:ext>
                </a:extLst>
              </a:tr>
              <a:tr h="14565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Амортизация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Прибыль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Прибыль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прошлого года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текущего года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прошлого года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текущего года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прошлого года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текущего года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149521"/>
                  </a:ext>
                </a:extLst>
              </a:tr>
              <a:tr h="7282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9599888"/>
                  </a:ext>
                </a:extLst>
              </a:tr>
              <a:tr h="2873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6 254,94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21 295,17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65,2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64,3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56,2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Износ сетей значительно превышают нормативные значения. Средства затраченные на реализация ИП 2025 года не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соответсвуют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фактически требуемым на реконструкцию сетей и оборудования. Результат о реализации будет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видет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в следующем году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 окончании года планируется обеспечить надежность в работе оборудования и трубопроводов.    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386661"/>
                  </a:ext>
                </a:extLst>
              </a:tr>
              <a:tr h="28803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75685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808918"/>
                  </a:ext>
                </a:extLst>
              </a:tr>
              <a:tr h="72828">
                <a:tc gridSpan="2">
                  <a:txBody>
                    <a:bodyPr/>
                    <a:lstStyle/>
                    <a:p>
                      <a:pPr algn="l" fontAlgn="b"/>
                      <a:endParaRPr lang="ru-RU" sz="7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-     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6 254,94</a:t>
                      </a:r>
                    </a:p>
                  </a:txBody>
                  <a:tcPr marL="4000" marR="4000" marT="40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21 295,17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65,2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64,3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56,2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00" marR="4000" marT="4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94857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B07BEF-B613-4F5C-9D28-D5291EE64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836712"/>
            <a:ext cx="3080940" cy="54772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D87D83-1F36-42B5-88A4-AC14DD84F38D}"/>
              </a:ext>
            </a:extLst>
          </p:cNvPr>
          <p:cNvSpPr txBox="1"/>
          <p:nvPr/>
        </p:nvSpPr>
        <p:spPr>
          <a:xfrm>
            <a:off x="755576" y="2276872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 насосного оборудования на насосную станцию </a:t>
            </a:r>
          </a:p>
        </p:txBody>
      </p:sp>
    </p:spTree>
    <p:extLst>
      <p:ext uri="{BB962C8B-B14F-4D97-AF65-F5344CB8AC3E}">
        <p14:creationId xmlns:p14="http://schemas.microsoft.com/office/powerpoint/2010/main" val="13257724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5511</TotalTime>
  <Words>3195</Words>
  <Application>Microsoft Office PowerPoint</Application>
  <PresentationFormat>Экран (4:3)</PresentationFormat>
  <Paragraphs>1042</Paragraphs>
  <Slides>21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Times New Roman</vt:lpstr>
      <vt:lpstr>Wingdings</vt:lpstr>
      <vt:lpstr>Wingdings 2</vt:lpstr>
      <vt:lpstr>Wingdings 3</vt:lpstr>
      <vt:lpstr>Тема Office</vt:lpstr>
      <vt:lpstr>Worksheet</vt:lpstr>
      <vt:lpstr>Презентация PowerPoint</vt:lpstr>
      <vt:lpstr>Общие сведения</vt:lpstr>
      <vt:lpstr>Информация об исполнении утвержденной инвестиционной программы ТОО «Окжетпес-Т»  на 2025 год услуги "Передача и распределение тепловой энергии"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об исполнении утвержденной инвестиционной программы ТОО «Окжетпес-Т» на 2025 год услуги «Подача воды по распределительным сетям"</vt:lpstr>
      <vt:lpstr>Презентация PowerPoint</vt:lpstr>
      <vt:lpstr>Информация об исполнении утвержденной инвестиционной программы ТОО «Окжетпес-Т» на 2025 год услуги «Отведение сточных вод"</vt:lpstr>
      <vt:lpstr>Презентация PowerPoint</vt:lpstr>
      <vt:lpstr>Информация об из исполнении утвержденной тарифной сметы ТОО «Окжетпес-Т»  на 2025 год Услуги по передаче и распределению тепловой энергии</vt:lpstr>
      <vt:lpstr>Информация об из исполнении утвержденной тарифной сметы ТОО «Окжетпес-Т»  на 2025 год Услуги по снабжению тепловой энергией</vt:lpstr>
      <vt:lpstr>Информация об из исполнении утвержденной тарифной сметы ТОО «Окжетпес-Т»  на 2025 год по итогам Услуги по подаче воды по распределительным сетям</vt:lpstr>
      <vt:lpstr>Информация об из исполнении утвержденной тарифной сметы ТОО «Окжетпес-Т»  на 2025 год по итогам Услуги по отведению сточных вод</vt:lpstr>
      <vt:lpstr>Об основных финансово-экономических показателях деятельности субъекта естественной монополии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ПРИМЕЧАНИЯ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Экономист</cp:lastModifiedBy>
  <cp:revision>323</cp:revision>
  <cp:lastPrinted>2026-04-20T11:02:22Z</cp:lastPrinted>
  <dcterms:created xsi:type="dcterms:W3CDTF">2021-04-26T05:35:55Z</dcterms:created>
  <dcterms:modified xsi:type="dcterms:W3CDTF">2026-04-20T11:13:33Z</dcterms:modified>
</cp:coreProperties>
</file>