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3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утвержденных тарифных смет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«Окжетпес-Т»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7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978187"/>
              </p:ext>
            </p:extLst>
          </p:nvPr>
        </p:nvGraphicFramePr>
        <p:xfrm>
          <a:off x="323528" y="332656"/>
          <a:ext cx="8568953" cy="6296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48877"/>
                <a:gridCol w="2531443"/>
                <a:gridCol w="1080120"/>
                <a:gridCol w="1688835"/>
                <a:gridCol w="1324348"/>
                <a:gridCol w="1019266"/>
              </a:tblGrid>
              <a:tr h="26293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"Передача и распределение тепловой энергии"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197">
                <a:tc gridSpan="2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119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2021г.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389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смете, 12 мес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сметы, 6 мес.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процентах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35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1 358 607,95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696 902,55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49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307 171,24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160 680,93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48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328 214,42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204 836,99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38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100 298,62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108 196,83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98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266 970,84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8 190,39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96,9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(расшифровать)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355 952,82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214 997,42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40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98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94 447,16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49 461,19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48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98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1 453 055,11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746 363,74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49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36 280,65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100,00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3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1 779 348,82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1 804 447,73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1 489 335,76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746 363,74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50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тыс.Гкал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1 029,23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650,88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37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49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20,05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22,68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тыс.Гкал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291,68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190,93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42 034,41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64 958,42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Гкал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1 406,20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1 046,90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10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45776"/>
              </p:ext>
            </p:extLst>
          </p:nvPr>
        </p:nvGraphicFramePr>
        <p:xfrm>
          <a:off x="467544" y="404664"/>
          <a:ext cx="8424937" cy="5927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398"/>
                <a:gridCol w="2581946"/>
                <a:gridCol w="415419"/>
                <a:gridCol w="376669"/>
                <a:gridCol w="642238"/>
                <a:gridCol w="1013946"/>
                <a:gridCol w="1584176"/>
                <a:gridCol w="1296145"/>
              </a:tblGrid>
              <a:tr h="29468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"Снабжение тепловой энергии"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924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50924">
                <a:tc gridSpan="6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Отчетный период 1 полугодие 2021г.</a:t>
                      </a:r>
                      <a:endParaRPr lang="ru-RU" sz="14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смете,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сметы,                                       6 мес.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процентах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1 082 718,51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732 912,49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32,31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2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313,71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103,90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66,88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43 767,36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25 403,93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41,96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0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118,42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529,33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346,99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(расшифровать)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1 038 519,02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706 875,33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31,93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2 774,76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1 662,65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40,08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и административные расходы, всего: в том числе: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2 774,76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1 662,65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40,08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расходы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364,57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205,54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43,62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выплату вознаграждений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1 085 493,28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734 575,13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32,33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1 168,48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100,00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5 593,24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2 681,44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1 086 661,76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734 575,13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 32,40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тыс.Гкал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1 029,23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650,88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      36,76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107 272,69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67 834,62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Гкал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951,57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1 024,37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6085"/>
              </p:ext>
            </p:extLst>
          </p:nvPr>
        </p:nvGraphicFramePr>
        <p:xfrm>
          <a:off x="395536" y="332657"/>
          <a:ext cx="8496944" cy="5869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2592288"/>
                <a:gridCol w="792088"/>
                <a:gridCol w="1656184"/>
                <a:gridCol w="1512168"/>
                <a:gridCol w="1368152"/>
              </a:tblGrid>
              <a:tr h="1354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"Подача воды по распределительным сетям"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351">
                <a:tc gridSpan="4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Отчетный период 1 полугодие 2021г.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смете, 12 мес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сметы, 6 мес.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процентах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1 137 010,57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505 112,67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55,58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1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296 666,09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25 644,20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91,36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6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178 828,71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138 299,01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21 703,24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52 711,92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142,88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2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104 982,00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5 784,34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(расшифровать)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534 830,54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282 673,20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47,15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56 310,95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31 916,23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8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1 193 321,53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537 028,90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1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10 576,83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1 203 898,36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537 028,90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6 674,27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3 105,57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7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13,43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28,64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1 065,82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1 246,42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5 533,09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2 574,85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179,55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172,10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92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95899"/>
              </p:ext>
            </p:extLst>
          </p:nvPr>
        </p:nvGraphicFramePr>
        <p:xfrm>
          <a:off x="395536" y="404664"/>
          <a:ext cx="8424937" cy="5856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880320"/>
                <a:gridCol w="864096"/>
                <a:gridCol w="1440160"/>
                <a:gridCol w="1584176"/>
                <a:gridCol w="1152129"/>
              </a:tblGrid>
              <a:tr h="42331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"Отведение сточных вод"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657">
                <a:tc gridSpan="2">
                  <a:txBody>
                    <a:bodyPr/>
                    <a:lstStyle/>
                    <a:p>
                      <a:pPr rtl="0" eaLnBrk="1" fontAlgn="ctr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Отчетный период 1 полугодие 2021г.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2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мес.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сметы,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процентах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675 347,59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211 587,21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309 013,92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28 341,72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90,83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160 476,57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121 786,45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24,11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89 578,13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53 134,47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85 591,43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4 810,14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(расшифровать)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30 687,54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3 514,43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88,55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39 158,13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31 633,44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19,22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714 505,72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243 220,65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65,96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28 061,30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889 132,72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925 011,66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742 567,02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243 220,65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67,25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21 817,20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11 928,39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376 692,59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205 953,89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м3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16,77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3,12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81,37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7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85613"/>
              </p:ext>
            </p:extLst>
          </p:nvPr>
        </p:nvGraphicFramePr>
        <p:xfrm>
          <a:off x="323528" y="332657"/>
          <a:ext cx="8568952" cy="5845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880320"/>
                <a:gridCol w="792088"/>
                <a:gridCol w="1728192"/>
                <a:gridCol w="1578580"/>
                <a:gridCol w="1085716"/>
              </a:tblGrid>
              <a:tr h="29640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"Передача и распределение электрической энергии"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31">
                <a:tc gridSpan="4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Отчетный период 1 полугодие 2021г.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1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смете, 12 мес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сметы, 6 мес.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процентах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551 622,00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544 761,70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14 590,93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10 629,57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27,15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119 975,86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121 596,22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1,35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-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72 207,55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91 169,44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3 809,35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95,82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(расшифровать)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325 885,77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336 519,01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3,26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29 311,69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15 263,25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- 47,93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580 933,70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560 024,95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9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680 548,49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587 291,75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580 933,70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560 024,95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тыс.кВт*ч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243 264,33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120 468,25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50,48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12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11,00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11,00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тыс.кВт*ч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26 263,06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23 662,77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кВт*ч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2,39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4,65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5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1518</Words>
  <Application>Microsoft Office PowerPoint</Application>
  <PresentationFormat>Экран (4:3)</PresentationFormat>
  <Paragraphs>518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утвержденных тарифных смет  ТОО «Окжетпес-Т»  за 1 полугодие 2021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утвержденных тарифных смет ТОО «Окжетпес-Т»  за 2020 год </dc:title>
  <dc:creator>Econom-Oksana</dc:creator>
  <cp:lastModifiedBy>Econom-Oksana</cp:lastModifiedBy>
  <cp:revision>7</cp:revision>
  <dcterms:created xsi:type="dcterms:W3CDTF">2021-04-23T09:05:49Z</dcterms:created>
  <dcterms:modified xsi:type="dcterms:W3CDTF">2021-07-23T03:40:52Z</dcterms:modified>
</cp:coreProperties>
</file>