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утвержденных тарифных смет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«Окжетпес-Т»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2020 год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7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782011"/>
              </p:ext>
            </p:extLst>
          </p:nvPr>
        </p:nvGraphicFramePr>
        <p:xfrm>
          <a:off x="395536" y="332656"/>
          <a:ext cx="8352930" cy="6146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923"/>
                <a:gridCol w="1959435"/>
                <a:gridCol w="922595"/>
                <a:gridCol w="922595"/>
                <a:gridCol w="950617"/>
                <a:gridCol w="731629"/>
                <a:gridCol w="2202136"/>
              </a:tblGrid>
              <a:tr h="11434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"Передача и распределение тепловой энергии"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347"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3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2020год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05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7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показателей*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сложившиеся показатели тарифной сметы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в процентах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1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тенге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1 323 397,06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1 574 132,54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19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92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307 116,79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426 360,51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39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затраты в ТС утверждены не в полном объеме. увеличение стоимости товаров </a:t>
                      </a:r>
                      <a:b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53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всего, в том числе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357 336,67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378 456,50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6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затраты в ТС утверждены не в полном объеме. увеличение стоимости товаров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53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92 289,41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168 398,62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82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затраты в ТС утверждены не в полном объеме. увеличение стоимости товаров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Ремонт, всего, в том числе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248 982,09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238 837,72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4,1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53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 (расшифровать)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317 672,10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362 079,20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14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затраты в ТС утверждены не в полном объеме. увеличение стоимости товаров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 всего, в том числе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65 970,07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93 249,73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41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53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расходы, всего: в том числе: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65 970,07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93 249,73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41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затраты в ТС утверждены не в полном объеме. увеличение стоимости товаров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53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21 083,21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44 321,33  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110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затраты в ТС утверждены не в полном объеме. увеличение стоимости товаров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выплату вознаграждений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1 389 367,13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1 667 382,28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20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1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Регулируемая база задействованных активов (РБА).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1 961 724,68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1 910 351,08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1 427 153,21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1 704 682,48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19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0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тыс.Гкал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1 029,23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1 174,48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14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увеличение потребности тепла, ввиду низких температур наружного воздуха зимой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21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21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тыс.Гкал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291,68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309,22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необоснованный доход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42 034,41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117 214,60 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Гкал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1 345,78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1 351,63  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10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97645"/>
              </p:ext>
            </p:extLst>
          </p:nvPr>
        </p:nvGraphicFramePr>
        <p:xfrm>
          <a:off x="467544" y="548680"/>
          <a:ext cx="8352927" cy="5908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589"/>
                <a:gridCol w="2415784"/>
                <a:gridCol w="821208"/>
                <a:gridCol w="1073682"/>
                <a:gridCol w="1172015"/>
                <a:gridCol w="892963"/>
                <a:gridCol w="1562686"/>
              </a:tblGrid>
              <a:tr h="17666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"Снабжение тепловой энергии"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698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36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2020год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55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показателей*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сложившиеся показатели тарифной сметы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в процентах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1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тенге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1 082 476,26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1 267 882,71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17,13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4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210,58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210,37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0,10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4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всего, в том числе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43 669,64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46 244,10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5,90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101,93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819,62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704,10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Ремонт, всего, в том числе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-  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 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4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 (расшифровать)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1 038 494,12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1 220 608,62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17,54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 всего, в том числе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2 432,94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6 539,45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168,79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41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расходы, всего: в том числе: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2 432,94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6 539,45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168,79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5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273,79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4 244,91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1 450,40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выплату вознаграждений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1 084 909,20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1 274 422,16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17,47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1 212,27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1 331,52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9,84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1 086 121,47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1 275 753,68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17,46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08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тыс.Гкал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1 029,23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1 174,48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14,11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увеличение потребности тепла, ввиду низких температур наружного воздуха зимой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необоснованный доход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107 272,69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122 404,58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Гкал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951,05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982,01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4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515973"/>
              </p:ext>
            </p:extLst>
          </p:nvPr>
        </p:nvGraphicFramePr>
        <p:xfrm>
          <a:off x="395536" y="332656"/>
          <a:ext cx="8352925" cy="6300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898"/>
                <a:gridCol w="2298762"/>
                <a:gridCol w="781428"/>
                <a:gridCol w="1054547"/>
                <a:gridCol w="1102596"/>
                <a:gridCol w="890169"/>
                <a:gridCol w="1446525"/>
              </a:tblGrid>
              <a:tr h="1468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"Подача воды по распределительным сетям"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823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638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3764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0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сложившиеся показатели тарифной сметы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в процентах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2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тенге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738 314,26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1 045 157,74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41,56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9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46 040,54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83 517,27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81,40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2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230 951,73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244 601,78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5,91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9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20 642,67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82 339,96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298,88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9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Ремонт,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37 538,45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50 598,86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34,79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2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 (расшифровать)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403 140,86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584 099,86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44,89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43 863,22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53 589,84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22,17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9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расходы, всего: в том числе: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43 863,22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53 589,84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22,17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9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17 770,95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25 479,43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43,38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выплату вознаграждений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782 177,48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1 098 747,58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40,47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0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11 052,63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12 225,96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10,62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ИП 2020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793 230,11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1 110 973,54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40,06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3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6 674,27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6 265,88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6,12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уменьшение потребления услуг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13,93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13,93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1 105,50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8 525,19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необоснованный доход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5 533,09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5 194,53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м3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118,02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176,48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49,53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92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254541"/>
              </p:ext>
            </p:extLst>
          </p:nvPr>
        </p:nvGraphicFramePr>
        <p:xfrm>
          <a:off x="395536" y="404664"/>
          <a:ext cx="8496945" cy="6167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129"/>
                <a:gridCol w="2237464"/>
                <a:gridCol w="760589"/>
                <a:gridCol w="1220882"/>
                <a:gridCol w="1085501"/>
                <a:gridCol w="817204"/>
                <a:gridCol w="1617176"/>
              </a:tblGrid>
              <a:tr h="17004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"Отведение сточных вод"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043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897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2020год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сложившиеся показатели тарифной сметы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в процентах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тенге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642 044,65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683 401,64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6,44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254 793,41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262 082,91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2,86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200 443,60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212 290,51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5,91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81 380,45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82 768,83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1,71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Ремонт,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94 048,22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100 702,85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7,08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 (расшифровать)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11 378,98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25 556,53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124,59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39 158,13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46 892,98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19,75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39 158,13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46 892,98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19,75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12 455,04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17 979,99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44,36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выплату вознаграждений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681 202,79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730 294,61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7,21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30 657,10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17 313,46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43,53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перенос ИП на 2021 год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Регулируемая база задействованных активов (РБА).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889 132,72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977 093,52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711 859,89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747 608,08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5,02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8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21 817,20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23 153,84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6,13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увеличение потребления услуг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4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необоснованный доход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108 911,36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205 602,70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7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м3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27,64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23,41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7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3585"/>
              </p:ext>
            </p:extLst>
          </p:nvPr>
        </p:nvGraphicFramePr>
        <p:xfrm>
          <a:off x="323529" y="332656"/>
          <a:ext cx="8568953" cy="62113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63994"/>
                <a:gridCol w="2266740"/>
                <a:gridCol w="770543"/>
                <a:gridCol w="1037365"/>
                <a:gridCol w="1069783"/>
                <a:gridCol w="857821"/>
                <a:gridCol w="1595945"/>
                <a:gridCol w="202706"/>
              </a:tblGrid>
              <a:tr h="140001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об исполнении тарифной сметы на регулируемые услуги "Передача и распределение электрической энергии"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632">
                <a:tc gridSpan="2">
                  <a:txBody>
                    <a:bodyPr/>
                    <a:lstStyle/>
                    <a:p>
                      <a:pPr algn="l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solidFill>
                      <a:schemeClr val="bg1"/>
                    </a:solidFill>
                  </a:tcPr>
                </a:tc>
              </a:tr>
              <a:tr h="20373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 2020год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solidFill>
                      <a:schemeClr val="bg1"/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сложившиеся показатели тарифной сметы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в процентах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тенге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551 622,00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1 018 829,61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84,70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14 590,93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66 881,71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358,38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64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119 975,86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242 087,98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101,78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-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112 984,98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100,00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 предусмотрены ТС 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Ремонт,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91 169,44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92 421,17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1,37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 (расшифровать)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325 885,77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504 453,78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54,79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 всего, в том числе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29 311,69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48 587,68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65,76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 расходы, всего: в том числе: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29 311,69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48 587,68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65,76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6 150,71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16 235,77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163,97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затраты в ТС утверждены не в полном объеме.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выплату вознаграждений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580 933,70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1 067 417,29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83,74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Регулируемая база задействованных активов (РБА).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680 548,49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658 602,55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580 933,70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1 067 417,29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83,74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7000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тыс.кВт*ч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243 264,33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218 697,61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10,10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1 января 2019 года сверхнормативные потери стали приходиться на ТОО "Окжетпес-Т", а ранее они являлись реализацией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11,00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11,00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-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тыс.кВт*ч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26 263,06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27 030,04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037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необоснованный доход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100 077,74 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448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кВт*ч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2,39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4,88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658" marR="39658" marT="19829" marB="198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5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1978</Words>
  <Application>Microsoft Office PowerPoint</Application>
  <PresentationFormat>Экран (4:3)</PresentationFormat>
  <Paragraphs>668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утвержденных тарифных смет  ТОО «Окжетпес-Т»  за 2020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утвержденных тарифных смет ТОО «Окжетпес-Т»  за 2020 год </dc:title>
  <dc:creator>Econom-Oksana</dc:creator>
  <cp:lastModifiedBy>Econom-Oksana</cp:lastModifiedBy>
  <cp:revision>2</cp:revision>
  <dcterms:created xsi:type="dcterms:W3CDTF">2021-04-23T09:05:49Z</dcterms:created>
  <dcterms:modified xsi:type="dcterms:W3CDTF">2021-04-26T04:34:48Z</dcterms:modified>
</cp:coreProperties>
</file>