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9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1" r:id="rId2"/>
    <p:sldId id="256" r:id="rId3"/>
    <p:sldId id="284" r:id="rId4"/>
    <p:sldId id="285" r:id="rId5"/>
    <p:sldId id="302" r:id="rId6"/>
    <p:sldId id="286" r:id="rId7"/>
    <p:sldId id="288" r:id="rId8"/>
    <p:sldId id="257" r:id="rId9"/>
    <p:sldId id="293" r:id="rId10"/>
    <p:sldId id="292" r:id="rId11"/>
    <p:sldId id="295" r:id="rId12"/>
    <p:sldId id="299" r:id="rId13"/>
    <p:sldId id="300" r:id="rId14"/>
    <p:sldId id="303" r:id="rId15"/>
    <p:sldId id="283" r:id="rId16"/>
    <p:sldId id="297" r:id="rId17"/>
    <p:sldId id="305" r:id="rId18"/>
    <p:sldId id="279" r:id="rId19"/>
    <p:sldId id="282" r:id="rId20"/>
  </p:sldIdLst>
  <p:sldSz cx="9144000" cy="6858000" type="screen4x3"/>
  <p:notesSz cx="6799263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7400" autoAdjust="0"/>
  </p:normalViewPr>
  <p:slideViewPr>
    <p:cSldViewPr>
      <p:cViewPr varScale="1">
        <p:scale>
          <a:sx n="110" d="100"/>
          <a:sy n="110" d="100"/>
        </p:scale>
        <p:origin x="28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498695406437028"/>
          <c:y val="2.3423158686650757E-2"/>
          <c:w val="0.60926176263365306"/>
          <c:h val="0.6493564570251504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'[Лист Microsoft Excel.xlsx]распределение энергоресурсов'!$A$4</c:f>
              <c:strCache>
                <c:ptCount val="1"/>
                <c:pt idx="0">
                  <c:v>нераспределенные потери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'[Лист Microsoft Excel.xlsx]распределение энергоресурсов'!$H$3:$O$3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'[Лист Microsoft Excel.xlsx]распределение энергоресурсов'!$H$4:$O$4</c:f>
              <c:numCache>
                <c:formatCode>0.0</c:formatCode>
                <c:ptCount val="2"/>
                <c:pt idx="0">
                  <c:v>73.975949100000008</c:v>
                </c:pt>
                <c:pt idx="1">
                  <c:v>21.653959999999994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1F-4941-A359-FCFD024911C1}"/>
            </c:ext>
          </c:extLst>
        </c:ser>
        <c:ser>
          <c:idx val="1"/>
          <c:order val="1"/>
          <c:tx>
            <c:strRef>
              <c:f>'[Лист Microsoft Excel.xlsx]распределение энергоресурсов'!$A$5</c:f>
              <c:strCache>
                <c:ptCount val="1"/>
                <c:pt idx="0">
                  <c:v>собственные нужды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'[Лист Microsoft Excel.xlsx]распределение энергоресурсов'!$H$3:$O$3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'[Лист Microsoft Excel.xlsx]распределение энергоресурсов'!$H$5:$O$5</c:f>
              <c:numCache>
                <c:formatCode>0.0</c:formatCode>
                <c:ptCount val="2"/>
                <c:pt idx="0">
                  <c:v>1.8602000000000001</c:v>
                </c:pt>
                <c:pt idx="1">
                  <c:v>1.8602000000000001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1F-4941-A359-FCFD024911C1}"/>
            </c:ext>
          </c:extLst>
        </c:ser>
        <c:ser>
          <c:idx val="2"/>
          <c:order val="2"/>
          <c:tx>
            <c:strRef>
              <c:f>'[Лист Microsoft Excel.xlsx]распределение энергоресурсов'!$A$6</c:f>
              <c:strCache>
                <c:ptCount val="1"/>
                <c:pt idx="0">
                  <c:v>нормативные потери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'[Лист Microsoft Excel.xlsx]распределение энергоресурсов'!$H$3:$O$3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'[Лист Microsoft Excel.xlsx]распределение энергоресурсов'!$H$6:$O$6</c:f>
              <c:numCache>
                <c:formatCode>0.0</c:formatCode>
                <c:ptCount val="2"/>
                <c:pt idx="0">
                  <c:v>168.93488399999998</c:v>
                </c:pt>
                <c:pt idx="1">
                  <c:v>156.078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51F-4941-A359-FCFD024911C1}"/>
            </c:ext>
          </c:extLst>
        </c:ser>
        <c:ser>
          <c:idx val="3"/>
          <c:order val="3"/>
          <c:tx>
            <c:strRef>
              <c:f>'[Лист Microsoft Excel.xlsx]распределение энергоресурсов'!$A$7</c:f>
              <c:strCache>
                <c:ptCount val="1"/>
                <c:pt idx="0">
                  <c:v>реализация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'[Лист Microsoft Excel.xlsx]распределение энергоресурсов'!$H$3:$O$3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'[Лист Microsoft Excel.xlsx]распределение энергоресурсов'!$H$7:$O$7</c:f>
              <c:numCache>
                <c:formatCode>0.0</c:formatCode>
                <c:ptCount val="2"/>
                <c:pt idx="0">
                  <c:v>650.87909999999999</c:v>
                </c:pt>
                <c:pt idx="1">
                  <c:v>664.56304999999998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51F-4941-A359-FCFD024911C1}"/>
            </c:ext>
          </c:extLst>
        </c:ser>
        <c:ser>
          <c:idx val="4"/>
          <c:order val="4"/>
          <c:tx>
            <c:strRef>
              <c:f>'[Лист Microsoft Excel.xlsx]распределение энергоресурсов'!$A$8</c:f>
              <c:strCache>
                <c:ptCount val="1"/>
                <c:pt idx="0">
                  <c:v>покупка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'[Лист Microsoft Excel.xlsx]распределение энергоресурсов'!$H$3:$O$3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'[Лист Microsoft Excel.xlsx]распределение энергоресурсов'!$H$8:$O$8</c:f>
              <c:numCache>
                <c:formatCode>0.0</c:formatCode>
                <c:ptCount val="2"/>
                <c:pt idx="0">
                  <c:v>842.56799999999998</c:v>
                </c:pt>
                <c:pt idx="1">
                  <c:v>780.39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51F-4941-A359-FCFD024911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2450944"/>
        <c:axId val="167690816"/>
        <c:axId val="85512192"/>
      </c:bar3DChart>
      <c:catAx>
        <c:axId val="8245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7690816"/>
        <c:crosses val="autoZero"/>
        <c:auto val="1"/>
        <c:lblAlgn val="ctr"/>
        <c:lblOffset val="100"/>
        <c:noMultiLvlLbl val="0"/>
      </c:catAx>
      <c:valAx>
        <c:axId val="16769081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82450944"/>
        <c:crosses val="autoZero"/>
        <c:crossBetween val="between"/>
      </c:valAx>
      <c:serAx>
        <c:axId val="85512192"/>
        <c:scaling>
          <c:orientation val="minMax"/>
        </c:scaling>
        <c:delete val="1"/>
        <c:axPos val="b"/>
        <c:majorTickMark val="out"/>
        <c:minorTickMark val="none"/>
        <c:tickLblPos val="nextTo"/>
        <c:crossAx val="167690816"/>
        <c:crosses val="autoZero"/>
      </c:ser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3624478356134684"/>
          <c:y val="0.73795923452606393"/>
          <c:w val="0.82835698635015753"/>
          <c:h val="0.1907480314960629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413227559520761"/>
          <c:y val="0.10826970957238038"/>
          <c:w val="0.81616595938780012"/>
          <c:h val="0.78149627171610658"/>
        </c:manualLayout>
      </c:layout>
      <c:pie3DChart>
        <c:varyColors val="1"/>
        <c:ser>
          <c:idx val="0"/>
          <c:order val="0"/>
          <c:tx>
            <c:strRef>
              <c:f>'[свод корректировка предельного.xlsx]диаграммы'!$A$3</c:f>
              <c:strCache>
                <c:ptCount val="1"/>
                <c:pt idx="0">
                  <c:v>Теплоснабжение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8.3582687392838154E-2"/>
                  <c:y val="-2.461326080384101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46-480D-AD44-B8479F2F384C}"/>
                </c:ext>
              </c:extLst>
            </c:dLbl>
            <c:dLbl>
              <c:idx val="1"/>
              <c:layout>
                <c:manualLayout>
                  <c:x val="1.4657380287400303E-2"/>
                  <c:y val="-2.048965664656944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46-480D-AD44-B8479F2F384C}"/>
                </c:ext>
              </c:extLst>
            </c:dLbl>
            <c:dLbl>
              <c:idx val="2"/>
              <c:layout>
                <c:manualLayout>
                  <c:x val="-3.4962533670742832E-3"/>
                  <c:y val="-5.369224247085209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46-480D-AD44-B8479F2F384C}"/>
                </c:ext>
              </c:extLst>
            </c:dLbl>
            <c:dLbl>
              <c:idx val="3"/>
              <c:layout>
                <c:manualLayout>
                  <c:x val="6.6345511890628693E-3"/>
                  <c:y val="-6.9136475289621594E-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46-480D-AD44-B8479F2F384C}"/>
                </c:ext>
              </c:extLst>
            </c:dLbl>
            <c:dLbl>
              <c:idx val="4"/>
              <c:layout>
                <c:manualLayout>
                  <c:x val="3.8338566985085275E-2"/>
                  <c:y val="-0.3355342903968422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646-480D-AD44-B8479F2F384C}"/>
                </c:ext>
              </c:extLst>
            </c:dLbl>
            <c:dLbl>
              <c:idx val="5"/>
              <c:layout>
                <c:manualLayout>
                  <c:x val="-8.5930426802824131E-2"/>
                  <c:y val="-2.101906488976168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646-480D-AD44-B8479F2F384C}"/>
                </c:ext>
              </c:extLst>
            </c:dLbl>
            <c:dLbl>
              <c:idx val="6"/>
              <c:layout>
                <c:manualLayout>
                  <c:x val="-0.23766099350895586"/>
                  <c:y val="2.000791358366636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646-480D-AD44-B8479F2F38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'[свод корректировка предельного.xlsx]диаграммы'!$A$4:$A$9</c:f>
              <c:strCache>
                <c:ptCount val="6"/>
                <c:pt idx="0">
                  <c:v>Производственные затраты</c:v>
                </c:pt>
                <c:pt idx="1">
                  <c:v>Покупка электрической энергии</c:v>
                </c:pt>
                <c:pt idx="2">
                  <c:v>Заработная плата</c:v>
                </c:pt>
                <c:pt idx="3">
                  <c:v>Ремонты</c:v>
                </c:pt>
                <c:pt idx="4">
                  <c:v>Покупка тепловой энергии</c:v>
                </c:pt>
                <c:pt idx="5">
                  <c:v>Административные расходы</c:v>
                </c:pt>
              </c:strCache>
            </c:strRef>
          </c:cat>
          <c:val>
            <c:numRef>
              <c:f>'[свод корректировка предельного.xlsx]диаграммы'!$B$4:$B$9</c:f>
              <c:numCache>
                <c:formatCode>_-* #\ ##0\ _₽_-;\-* #\ ##0\ _₽_-;_-* "-"??\ _₽_-;_-@_-</c:formatCode>
                <c:ptCount val="6"/>
                <c:pt idx="0">
                  <c:v>84405.508759950055</c:v>
                </c:pt>
                <c:pt idx="1">
                  <c:v>55445.04333</c:v>
                </c:pt>
                <c:pt idx="2">
                  <c:v>304234.83511488599</c:v>
                </c:pt>
                <c:pt idx="3">
                  <c:v>12130.976499999999</c:v>
                </c:pt>
                <c:pt idx="4">
                  <c:v>899811.87375000003</c:v>
                </c:pt>
                <c:pt idx="5">
                  <c:v>14119.520045959998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646-480D-AD44-B8479F2F384C}"/>
            </c:ext>
          </c:extLst>
        </c:ser>
        <c:ser>
          <c:idx val="1"/>
          <c:order val="1"/>
          <c:tx>
            <c:strRef>
              <c:f>'[свод корректировка предельного.xlsx]диаграммы'!$C$3</c:f>
              <c:strCache>
                <c:ptCount val="1"/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'[свод корректировка предельного.xlsx]диаграммы'!$A$4:$A$9</c:f>
              <c:strCache>
                <c:ptCount val="6"/>
                <c:pt idx="0">
                  <c:v>Производственные затраты</c:v>
                </c:pt>
                <c:pt idx="1">
                  <c:v>Покупка электрической энергии</c:v>
                </c:pt>
                <c:pt idx="2">
                  <c:v>Заработная плата</c:v>
                </c:pt>
                <c:pt idx="3">
                  <c:v>Ремонты</c:v>
                </c:pt>
                <c:pt idx="4">
                  <c:v>Покупка тепловой энергии</c:v>
                </c:pt>
                <c:pt idx="5">
                  <c:v>Административные расходы</c:v>
                </c:pt>
              </c:strCache>
            </c:strRef>
          </c:cat>
          <c:val>
            <c:numRef>
              <c:f>'[свод корректировка предельного.xlsx]диаграммы'!$C$4:$C$9</c:f>
              <c:numCache>
                <c:formatCode>0.00%</c:formatCode>
                <c:ptCount val="6"/>
                <c:pt idx="0">
                  <c:v>6.1603216366904148E-2</c:v>
                </c:pt>
                <c:pt idx="1">
                  <c:v>4.0466470150003354E-2</c:v>
                </c:pt>
                <c:pt idx="2">
                  <c:v>0.22204527464236587</c:v>
                </c:pt>
                <c:pt idx="3">
                  <c:v>8.8537724735085373E-3</c:v>
                </c:pt>
                <c:pt idx="4">
                  <c:v>0.65672615878399321</c:v>
                </c:pt>
                <c:pt idx="5">
                  <c:v>1.0305107583224865E-2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646-480D-AD44-B8479F2F384C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218459418236436"/>
          <c:y val="6.362417431624641E-2"/>
          <c:w val="0.60926176263365306"/>
          <c:h val="0.6493564570251504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'распределение энергоресурсов'!$A$21</c:f>
              <c:strCache>
                <c:ptCount val="1"/>
                <c:pt idx="0">
                  <c:v>нераспределенные потери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8371801281339784E-3"/>
                  <c:y val="-2.71337372770556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CEC-4B68-9755-6B522E8CECC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'распределение энергоресурсов'!$H$3:$O$3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'распределение энергоресурсов'!$H$21:$O$21</c:f>
              <c:numCache>
                <c:formatCode>0.0</c:formatCode>
                <c:ptCount val="2"/>
                <c:pt idx="0">
                  <c:v>615.08806090710016</c:v>
                </c:pt>
                <c:pt idx="1">
                  <c:v>811.58291905670012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EC-4B68-9755-6B522E8CECC3}"/>
            </c:ext>
          </c:extLst>
        </c:ser>
        <c:ser>
          <c:idx val="1"/>
          <c:order val="1"/>
          <c:tx>
            <c:strRef>
              <c:f>'распределение энергоресурсов'!$A$24</c:f>
              <c:strCache>
                <c:ptCount val="1"/>
                <c:pt idx="0">
                  <c:v>собственные нужды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8371801281339784E-3"/>
                  <c:y val="-2.9847111004760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CEC-4B68-9755-6B522E8CECC3}"/>
                </c:ext>
              </c:extLst>
            </c:dLbl>
            <c:dLbl>
              <c:idx val="1"/>
              <c:layout>
                <c:manualLayout>
                  <c:x val="-6.7362493187640505E-17"/>
                  <c:y val="-2.4420363549349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EC-4B68-9755-6B522E8CECC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'распределение энергоресурсов'!$H$3:$O$3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'распределение энергоресурсов'!$H$24:$O$24</c:f>
              <c:numCache>
                <c:formatCode>0.0</c:formatCode>
                <c:ptCount val="2"/>
                <c:pt idx="0">
                  <c:v>46.863299999999995</c:v>
                </c:pt>
                <c:pt idx="1">
                  <c:v>46.863299999999995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EC-4B68-9755-6B522E8CECC3}"/>
            </c:ext>
          </c:extLst>
        </c:ser>
        <c:ser>
          <c:idx val="2"/>
          <c:order val="2"/>
          <c:tx>
            <c:strRef>
              <c:f>'распределение энергоресурсов'!$A$25</c:f>
              <c:strCache>
                <c:ptCount val="1"/>
                <c:pt idx="0">
                  <c:v>нормативные потери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'распределение энергоресурсов'!$H$3:$O$3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'распределение энергоресурсов'!$H$25:$O$25</c:f>
              <c:numCache>
                <c:formatCode>0.0</c:formatCode>
                <c:ptCount val="2"/>
                <c:pt idx="0">
                  <c:v>584.47337209289992</c:v>
                </c:pt>
                <c:pt idx="1">
                  <c:v>586.2639279338822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EC-4B68-9755-6B522E8CECC3}"/>
            </c:ext>
          </c:extLst>
        </c:ser>
        <c:ser>
          <c:idx val="3"/>
          <c:order val="3"/>
          <c:tx>
            <c:strRef>
              <c:f>'распределение энергоресурсов'!$A$28</c:f>
              <c:strCache>
                <c:ptCount val="1"/>
                <c:pt idx="0">
                  <c:v>реализация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'распределение энергоресурсов'!$H$3:$O$3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'распределение энергоресурсов'!$H$28:$O$28</c:f>
              <c:numCache>
                <c:formatCode>0.0</c:formatCode>
                <c:ptCount val="2"/>
                <c:pt idx="0">
                  <c:v>3105.57357</c:v>
                </c:pt>
                <c:pt idx="1">
                  <c:v>3089.4269599999998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CEC-4B68-9755-6B522E8CECC3}"/>
            </c:ext>
          </c:extLst>
        </c:ser>
        <c:ser>
          <c:idx val="4"/>
          <c:order val="4"/>
          <c:tx>
            <c:strRef>
              <c:f>'распределение энергоресурсов'!$A$31</c:f>
              <c:strCache>
                <c:ptCount val="1"/>
                <c:pt idx="0">
                  <c:v>покупка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'распределение энергоресурсов'!$H$3:$O$3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'распределение энергоресурсов'!$H$31:$O$31</c:f>
              <c:numCache>
                <c:formatCode>0.0</c:formatCode>
                <c:ptCount val="2"/>
                <c:pt idx="0">
                  <c:v>4351.9983030000003</c:v>
                </c:pt>
                <c:pt idx="1">
                  <c:v>4534.1371069905827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CEC-4B68-9755-6B522E8CECC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0199040"/>
        <c:axId val="89048768"/>
        <c:axId val="86608384"/>
      </c:bar3DChart>
      <c:catAx>
        <c:axId val="90199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9048768"/>
        <c:crosses val="autoZero"/>
        <c:auto val="1"/>
        <c:lblAlgn val="ctr"/>
        <c:lblOffset val="100"/>
        <c:noMultiLvlLbl val="0"/>
      </c:catAx>
      <c:valAx>
        <c:axId val="8904876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90199040"/>
        <c:crosses val="autoZero"/>
        <c:crossBetween val="between"/>
      </c:valAx>
      <c:serAx>
        <c:axId val="86608384"/>
        <c:scaling>
          <c:orientation val="minMax"/>
        </c:scaling>
        <c:delete val="1"/>
        <c:axPos val="b"/>
        <c:majorTickMark val="out"/>
        <c:minorTickMark val="none"/>
        <c:tickLblPos val="nextTo"/>
        <c:crossAx val="89048768"/>
        <c:crosses val="autoZero"/>
      </c:ser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3624478356134684"/>
          <c:y val="0.73795923452606393"/>
          <c:w val="0.68505698440913976"/>
          <c:h val="0.1907480314960629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8600307550061139E-2"/>
          <c:y val="0.15120509771301816"/>
          <c:w val="0.80235127758713221"/>
          <c:h val="0.76954438447036588"/>
        </c:manualLayout>
      </c:layout>
      <c:pie3DChart>
        <c:varyColors val="1"/>
        <c:ser>
          <c:idx val="0"/>
          <c:order val="0"/>
          <c:tx>
            <c:strRef>
              <c:f>'[свод корректировка предельного.xlsx]диаграммы'!$A$17</c:f>
              <c:strCache>
                <c:ptCount val="1"/>
                <c:pt idx="0">
                  <c:v>Холодное водоснабжение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7.9487876592696224E-2"/>
                  <c:y val="-2.098131667582187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BA-4DC6-9442-0792CA3D06EF}"/>
                </c:ext>
              </c:extLst>
            </c:dLbl>
            <c:dLbl>
              <c:idx val="1"/>
              <c:layout>
                <c:manualLayout>
                  <c:x val="3.119123026309719E-2"/>
                  <c:y val="-1.749860942044633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BA-4DC6-9442-0792CA3D06EF}"/>
                </c:ext>
              </c:extLst>
            </c:dLbl>
            <c:dLbl>
              <c:idx val="2"/>
              <c:layout>
                <c:manualLayout>
                  <c:x val="-4.3295179990604324E-2"/>
                  <c:y val="-0.1134163400271786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BA-4DC6-9442-0792CA3D06EF}"/>
                </c:ext>
              </c:extLst>
            </c:dLbl>
            <c:dLbl>
              <c:idx val="3"/>
              <c:layout>
                <c:manualLayout>
                  <c:x val="1.6753307487074629E-2"/>
                  <c:y val="9.6859233865461102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BA-4DC6-9442-0792CA3D06EF}"/>
                </c:ext>
              </c:extLst>
            </c:dLbl>
            <c:dLbl>
              <c:idx val="4"/>
              <c:layout>
                <c:manualLayout>
                  <c:x val="4.8105012605968549E-3"/>
                  <c:y val="7.269032012128408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BA-4DC6-9442-0792CA3D06EF}"/>
                </c:ext>
              </c:extLst>
            </c:dLbl>
            <c:dLbl>
              <c:idx val="5"/>
              <c:layout>
                <c:manualLayout>
                  <c:x val="-8.1237988624204935E-2"/>
                  <c:y val="-1.435599121507854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BBA-4DC6-9442-0792CA3D06EF}"/>
                </c:ext>
              </c:extLst>
            </c:dLbl>
            <c:dLbl>
              <c:idx val="6"/>
              <c:layout>
                <c:manualLayout>
                  <c:x val="-0.14700943543530143"/>
                  <c:y val="1.665782983157256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BBA-4DC6-9442-0792CA3D06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'[свод корректировка предельного.xlsx]диаграммы'!$A$18:$A$23</c:f>
              <c:strCache>
                <c:ptCount val="6"/>
                <c:pt idx="0">
                  <c:v>Производственные затраты</c:v>
                </c:pt>
                <c:pt idx="1">
                  <c:v>Покупка электрической энергии</c:v>
                </c:pt>
                <c:pt idx="2">
                  <c:v>Заработная плата</c:v>
                </c:pt>
                <c:pt idx="3">
                  <c:v>Ремонты</c:v>
                </c:pt>
                <c:pt idx="4">
                  <c:v>Покупка холодной воды</c:v>
                </c:pt>
                <c:pt idx="5">
                  <c:v>Административные расходы</c:v>
                </c:pt>
              </c:strCache>
            </c:strRef>
          </c:cat>
          <c:val>
            <c:numRef>
              <c:f>'[свод корректировка предельного.xlsx]диаграммы'!$B$18:$B$23</c:f>
              <c:numCache>
                <c:formatCode>_-* #\ ##0\ _₽_-;\-* #\ ##0\ _₽_-;_-* "-"??\ _₽_-;_-@_-</c:formatCode>
                <c:ptCount val="6"/>
                <c:pt idx="0">
                  <c:v>46001.27934025001</c:v>
                </c:pt>
                <c:pt idx="1">
                  <c:v>2733.2132999999999</c:v>
                </c:pt>
                <c:pt idx="2">
                  <c:v>162520.27115237003</c:v>
                </c:pt>
                <c:pt idx="3">
                  <c:v>6664.0820999999996</c:v>
                </c:pt>
                <c:pt idx="4">
                  <c:v>354217.65802999999</c:v>
                </c:pt>
                <c:pt idx="5">
                  <c:v>8050.5388481999998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BBA-4DC6-9442-0792CA3D06EF}"/>
            </c:ext>
          </c:extLst>
        </c:ser>
        <c:ser>
          <c:idx val="1"/>
          <c:order val="1"/>
          <c:tx>
            <c:strRef>
              <c:f>'[свод корректировка предельного.xlsx]диаграммы'!$C$3</c:f>
              <c:strCache>
                <c:ptCount val="1"/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'[свод корректировка предельного.xlsx]диаграммы'!$A$18:$A$23</c:f>
              <c:strCache>
                <c:ptCount val="6"/>
                <c:pt idx="0">
                  <c:v>Производственные затраты</c:v>
                </c:pt>
                <c:pt idx="1">
                  <c:v>Покупка электрической энергии</c:v>
                </c:pt>
                <c:pt idx="2">
                  <c:v>Заработная плата</c:v>
                </c:pt>
                <c:pt idx="3">
                  <c:v>Ремонты</c:v>
                </c:pt>
                <c:pt idx="4">
                  <c:v>Покупка холодной воды</c:v>
                </c:pt>
                <c:pt idx="5">
                  <c:v>Административные расходы</c:v>
                </c:pt>
              </c:strCache>
            </c:strRef>
          </c:cat>
          <c:val>
            <c:numRef>
              <c:f>'[свод корректировка предельного.xlsx]диаграммы'!$C$4:$C$9</c:f>
              <c:numCache>
                <c:formatCode>0.00%</c:formatCode>
                <c:ptCount val="6"/>
                <c:pt idx="0">
                  <c:v>6.1603216366904148E-2</c:v>
                </c:pt>
                <c:pt idx="1">
                  <c:v>4.0466470150003354E-2</c:v>
                </c:pt>
                <c:pt idx="2">
                  <c:v>0.22204527464236587</c:v>
                </c:pt>
                <c:pt idx="3">
                  <c:v>8.8537724735085373E-3</c:v>
                </c:pt>
                <c:pt idx="4">
                  <c:v>0.65672615878399321</c:v>
                </c:pt>
                <c:pt idx="5">
                  <c:v>1.0305107583224865E-2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BBA-4DC6-9442-0792CA3D06EF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550073081260947E-2"/>
          <c:y val="9.7194755376876968E-2"/>
          <c:w val="0.86138640483243634"/>
          <c:h val="0.82601323622330147"/>
        </c:manualLayout>
      </c:layout>
      <c:pie3DChart>
        <c:varyColors val="1"/>
        <c:ser>
          <c:idx val="0"/>
          <c:order val="0"/>
          <c:tx>
            <c:strRef>
              <c:f>'[свод корректировка предельного.xlsx]диаграммы'!$A$27</c:f>
              <c:strCache>
                <c:ptCount val="1"/>
                <c:pt idx="0">
                  <c:v>Отведение</c:v>
                </c:pt>
              </c:strCache>
            </c:strRef>
          </c:tx>
          <c:explosion val="25"/>
          <c:dPt>
            <c:idx val="2"/>
            <c:bubble3D val="0"/>
            <c:explosion val="27"/>
            <c:extLst>
              <c:ext xmlns:c16="http://schemas.microsoft.com/office/drawing/2014/chart" uri="{C3380CC4-5D6E-409C-BE32-E72D297353CC}">
                <c16:uniqueId val="{00000002-495F-4A30-85FC-7C77002879FE}"/>
              </c:ext>
            </c:extLst>
          </c:dPt>
          <c:dLbls>
            <c:dLbl>
              <c:idx val="0"/>
              <c:layout>
                <c:manualLayout>
                  <c:x val="-5.5807989997105886E-2"/>
                  <c:y val="-7.39984560062441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95F-4A30-85FC-7C77002879FE}"/>
                </c:ext>
              </c:extLst>
            </c:dLbl>
            <c:dLbl>
              <c:idx val="1"/>
              <c:layout>
                <c:manualLayout>
                  <c:x val="-3.364320847596928E-3"/>
                  <c:y val="7.207543268992508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95F-4A30-85FC-7C77002879FE}"/>
                </c:ext>
              </c:extLst>
            </c:dLbl>
            <c:dLbl>
              <c:idx val="2"/>
              <c:layout>
                <c:manualLayout>
                  <c:x val="-3.5510274092808894E-2"/>
                  <c:y val="1.095507706031022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95F-4A30-85FC-7C77002879FE}"/>
                </c:ext>
              </c:extLst>
            </c:dLbl>
            <c:dLbl>
              <c:idx val="3"/>
              <c:layout>
                <c:manualLayout>
                  <c:x val="-3.311220208707101E-2"/>
                  <c:y val="-5.9086410996580605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5F-4A30-85FC-7C77002879FE}"/>
                </c:ext>
              </c:extLst>
            </c:dLbl>
            <c:dLbl>
              <c:idx val="4"/>
              <c:layout>
                <c:manualLayout>
                  <c:x val="8.807871451154764E-2"/>
                  <c:y val="-1.405487294960107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95F-4A30-85FC-7C77002879FE}"/>
                </c:ext>
              </c:extLst>
            </c:dLbl>
            <c:dLbl>
              <c:idx val="5"/>
              <c:layout>
                <c:manualLayout>
                  <c:x val="2.832861189801706E-4"/>
                  <c:y val="-0.203559793719252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95F-4A30-85FC-7C77002879FE}"/>
                </c:ext>
              </c:extLst>
            </c:dLbl>
            <c:dLbl>
              <c:idx val="6"/>
              <c:layout>
                <c:manualLayout>
                  <c:x val="-0.14700943543530143"/>
                  <c:y val="1.665782983157256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95F-4A30-85FC-7C77002879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'[свод корректировка предельного.xlsx]диаграммы'!$A$28:$A$32</c:f>
              <c:strCache>
                <c:ptCount val="5"/>
                <c:pt idx="0">
                  <c:v>Производственные затраты</c:v>
                </c:pt>
                <c:pt idx="1">
                  <c:v>Покупка электрической энергии</c:v>
                </c:pt>
                <c:pt idx="2">
                  <c:v>Заработная плата</c:v>
                </c:pt>
                <c:pt idx="3">
                  <c:v>Ремонты</c:v>
                </c:pt>
                <c:pt idx="4">
                  <c:v>Административные расходы</c:v>
                </c:pt>
              </c:strCache>
            </c:strRef>
          </c:cat>
          <c:val>
            <c:numRef>
              <c:f>'[свод корректировка предельного.xlsx]диаграммы'!$B$28:$B$32</c:f>
              <c:numCache>
                <c:formatCode>_(* #,##0.00_);_(* \(#,##0.00\);_(* "-"??_);_(@_)</c:formatCode>
                <c:ptCount val="5"/>
                <c:pt idx="0">
                  <c:v>71156.436362000022</c:v>
                </c:pt>
                <c:pt idx="1">
                  <c:v>11705.463599999999</c:v>
                </c:pt>
                <c:pt idx="2">
                  <c:v>148053.60769576</c:v>
                </c:pt>
                <c:pt idx="3">
                  <c:v>3590.4955599999998</c:v>
                </c:pt>
                <c:pt idx="4">
                  <c:v>6294.7364235999985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95F-4A30-85FC-7C77002879FE}"/>
            </c:ext>
          </c:extLst>
        </c:ser>
        <c:ser>
          <c:idx val="1"/>
          <c:order val="1"/>
          <c:tx>
            <c:strRef>
              <c:f>'[свод корректировка предельного.xlsx]диаграммы'!$C$3</c:f>
              <c:strCache>
                <c:ptCount val="1"/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'[свод корректировка предельного.xlsx]диаграммы'!$A$28:$A$32</c:f>
              <c:strCache>
                <c:ptCount val="5"/>
                <c:pt idx="0">
                  <c:v>Производственные затраты</c:v>
                </c:pt>
                <c:pt idx="1">
                  <c:v>Покупка электрической энергии</c:v>
                </c:pt>
                <c:pt idx="2">
                  <c:v>Заработная плата</c:v>
                </c:pt>
                <c:pt idx="3">
                  <c:v>Ремонты</c:v>
                </c:pt>
                <c:pt idx="4">
                  <c:v>Административные расходы</c:v>
                </c:pt>
              </c:strCache>
            </c:strRef>
          </c:cat>
          <c:val>
            <c:numRef>
              <c:f>'[свод корректировка предельного.xlsx]диаграммы'!$C$4:$C$9</c:f>
              <c:numCache>
                <c:formatCode>0.00%</c:formatCode>
                <c:ptCount val="6"/>
                <c:pt idx="0">
                  <c:v>6.1603216366904148E-2</c:v>
                </c:pt>
                <c:pt idx="1">
                  <c:v>4.0466470150003354E-2</c:v>
                </c:pt>
                <c:pt idx="2">
                  <c:v>0.22204527464236587</c:v>
                </c:pt>
                <c:pt idx="3">
                  <c:v>8.8537724735085373E-3</c:v>
                </c:pt>
                <c:pt idx="4">
                  <c:v>0.65672615878399321</c:v>
                </c:pt>
                <c:pt idx="5">
                  <c:v>1.0305107583224865E-2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95F-4A30-85FC-7C77002879FE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782902028973524"/>
          <c:y val="7.1796819965352712E-2"/>
          <c:w val="0.61781507481080911"/>
          <c:h val="0.6493564570251504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'[Лист Microsoft Excel.xlsx]распределение энергоресурсов'!$A$37</c:f>
              <c:strCache>
                <c:ptCount val="1"/>
                <c:pt idx="0">
                  <c:v>нераспределенные потери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'[Лист Microsoft Excel.xlsx]распределение энергоресурсов'!$H$3:$O$3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'[Лист Microsoft Excel.xlsx]распределение энергоресурсов'!$H$37:$O$37</c:f>
              <c:numCache>
                <c:formatCode>0.0</c:formatCode>
                <c:ptCount val="2"/>
                <c:pt idx="0">
                  <c:v>7723.1919749999806</c:v>
                </c:pt>
                <c:pt idx="1">
                  <c:v>4284.8863699999947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81-48BF-926F-2A5EB3DCB55E}"/>
            </c:ext>
          </c:extLst>
        </c:ser>
        <c:ser>
          <c:idx val="1"/>
          <c:order val="1"/>
          <c:tx>
            <c:strRef>
              <c:f>'[Лист Microsoft Excel.xlsx]распределение энергоресурсов'!$A$38</c:f>
              <c:strCache>
                <c:ptCount val="1"/>
                <c:pt idx="0">
                  <c:v>собственные нужды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'[Лист Microsoft Excel.xlsx]распределение энергоресурсов'!$H$3:$O$3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'[Лист Microsoft Excel.xlsx]распределение энергоресурсов'!$H$38:$O$38</c:f>
              <c:numCache>
                <c:formatCode>0.0</c:formatCode>
                <c:ptCount val="2"/>
                <c:pt idx="0">
                  <c:v>11047.624</c:v>
                </c:pt>
                <c:pt idx="1">
                  <c:v>14510.535874999992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81-48BF-926F-2A5EB3DCB55E}"/>
            </c:ext>
          </c:extLst>
        </c:ser>
        <c:ser>
          <c:idx val="2"/>
          <c:order val="2"/>
          <c:tx>
            <c:strRef>
              <c:f>'[Лист Microsoft Excel.xlsx]распределение энергоресурсов'!$A$39</c:f>
              <c:strCache>
                <c:ptCount val="1"/>
                <c:pt idx="0">
                  <c:v>нормативные потери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'[Лист Microsoft Excel.xlsx]распределение энергоресурсов'!$H$3:$O$3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'[Лист Microsoft Excel.xlsx]распределение энергоресурсов'!$H$39:$O$39</c:f>
              <c:numCache>
                <c:formatCode>0.0</c:formatCode>
                <c:ptCount val="2"/>
                <c:pt idx="0">
                  <c:v>15939.582</c:v>
                </c:pt>
                <c:pt idx="1">
                  <c:v>15972.517795000012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81-48BF-926F-2A5EB3DCB55E}"/>
            </c:ext>
          </c:extLst>
        </c:ser>
        <c:ser>
          <c:idx val="3"/>
          <c:order val="3"/>
          <c:tx>
            <c:strRef>
              <c:f>'[Лист Microsoft Excel.xlsx]распределение энергоресурсов'!$A$40</c:f>
              <c:strCache>
                <c:ptCount val="1"/>
                <c:pt idx="0">
                  <c:v>реализация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'[Лист Microsoft Excel.xlsx]распределение энергоресурсов'!$H$3:$O$3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'[Лист Microsoft Excel.xlsx]распределение энергоресурсов'!$H$40:$O$40</c:f>
              <c:numCache>
                <c:formatCode>0.0</c:formatCode>
                <c:ptCount val="2"/>
                <c:pt idx="0">
                  <c:v>120468.24975185002</c:v>
                </c:pt>
                <c:pt idx="1">
                  <c:v>121503.54802499997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81-48BF-926F-2A5EB3DCB55E}"/>
            </c:ext>
          </c:extLst>
        </c:ser>
        <c:ser>
          <c:idx val="4"/>
          <c:order val="4"/>
          <c:tx>
            <c:strRef>
              <c:f>'[Лист Microsoft Excel.xlsx]распределение энергоресурсов'!$A$41</c:f>
              <c:strCache>
                <c:ptCount val="1"/>
                <c:pt idx="0">
                  <c:v>Подача в сеть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'[Лист Microsoft Excel.xlsx]распределение энергоресурсов'!$H$3:$O$3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'[Лист Microsoft Excel.xlsx]распределение энергоресурсов'!$H$41:$O$41</c:f>
              <c:numCache>
                <c:formatCode>0.0</c:formatCode>
                <c:ptCount val="2"/>
                <c:pt idx="0">
                  <c:v>155178.64772684997</c:v>
                </c:pt>
                <c:pt idx="1">
                  <c:v>156271.48806500001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81-48BF-926F-2A5EB3DCB5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0227200"/>
        <c:axId val="167697152"/>
        <c:axId val="121243520"/>
      </c:bar3DChart>
      <c:catAx>
        <c:axId val="210227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7697152"/>
        <c:crosses val="autoZero"/>
        <c:auto val="1"/>
        <c:lblAlgn val="ctr"/>
        <c:lblOffset val="100"/>
        <c:noMultiLvlLbl val="0"/>
      </c:catAx>
      <c:valAx>
        <c:axId val="16769715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210227200"/>
        <c:crosses val="autoZero"/>
        <c:crossBetween val="between"/>
      </c:valAx>
      <c:serAx>
        <c:axId val="121243520"/>
        <c:scaling>
          <c:orientation val="minMax"/>
        </c:scaling>
        <c:delete val="1"/>
        <c:axPos val="b"/>
        <c:majorTickMark val="out"/>
        <c:minorTickMark val="none"/>
        <c:tickLblPos val="nextTo"/>
        <c:crossAx val="167697152"/>
        <c:crosses val="autoZero"/>
      </c:ser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3.3704426898303289E-2"/>
          <c:y val="0.75158049317908227"/>
          <c:w val="0.8016964523321698"/>
          <c:h val="0.1907480314960629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749880281501288E-2"/>
          <c:y val="0.15217734023293186"/>
          <c:w val="0.78233955805676769"/>
          <c:h val="0.75366782407588517"/>
        </c:manualLayout>
      </c:layout>
      <c:pie3DChart>
        <c:varyColors val="1"/>
        <c:ser>
          <c:idx val="0"/>
          <c:order val="0"/>
          <c:tx>
            <c:strRef>
              <c:f>'[свод корректировка предельного.xlsx]диаграммы'!$A$35</c:f>
              <c:strCache>
                <c:ptCount val="1"/>
                <c:pt idx="0">
                  <c:v>передача эл.эн</c:v>
                </c:pt>
              </c:strCache>
            </c:strRef>
          </c:tx>
          <c:explosion val="30"/>
          <c:dLbls>
            <c:dLbl>
              <c:idx val="0"/>
              <c:layout>
                <c:manualLayout>
                  <c:x val="2.3315333750165784E-2"/>
                  <c:y val="-2.069879559548156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5C-42B9-8B69-B04379259AAE}"/>
                </c:ext>
              </c:extLst>
            </c:dLbl>
            <c:dLbl>
              <c:idx val="1"/>
              <c:layout>
                <c:manualLayout>
                  <c:x val="-4.2571898141585802E-2"/>
                  <c:y val="-0.2931890588056725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5C-42B9-8B69-B04379259AAE}"/>
                </c:ext>
              </c:extLst>
            </c:dLbl>
            <c:dLbl>
              <c:idx val="2"/>
              <c:layout>
                <c:manualLayout>
                  <c:x val="-1.1196245981672003E-2"/>
                  <c:y val="-2.600297932467597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C5C-42B9-8B69-B04379259AAE}"/>
                </c:ext>
              </c:extLst>
            </c:dLbl>
            <c:dLbl>
              <c:idx val="3"/>
              <c:layout>
                <c:manualLayout>
                  <c:x val="-3.6917208233072499E-2"/>
                  <c:y val="2.734222801535351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5C-42B9-8B69-B04379259AAE}"/>
                </c:ext>
              </c:extLst>
            </c:dLbl>
            <c:dLbl>
              <c:idx val="4"/>
              <c:layout>
                <c:manualLayout>
                  <c:x val="6.8644347183538901E-2"/>
                  <c:y val="-3.96917948084015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5C-42B9-8B69-B04379259AAE}"/>
                </c:ext>
              </c:extLst>
            </c:dLbl>
            <c:dLbl>
              <c:idx val="5"/>
              <c:layout>
                <c:manualLayout>
                  <c:x val="2.1057601510859301E-2"/>
                  <c:y val="-8.019704823329243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5C-42B9-8B69-B04379259AAE}"/>
                </c:ext>
              </c:extLst>
            </c:dLbl>
            <c:dLbl>
              <c:idx val="6"/>
              <c:layout>
                <c:manualLayout>
                  <c:x val="-0.14700943543530143"/>
                  <c:y val="1.665782983157256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C5C-42B9-8B69-B04379259A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'[свод корректировка предельного.xlsx]диаграммы'!$A$36:$A$40</c:f>
              <c:strCache>
                <c:ptCount val="5"/>
                <c:pt idx="0">
                  <c:v>Производственные затраты</c:v>
                </c:pt>
                <c:pt idx="1">
                  <c:v>Покупка электрической энергии</c:v>
                </c:pt>
                <c:pt idx="2">
                  <c:v>Заработная плата</c:v>
                </c:pt>
                <c:pt idx="3">
                  <c:v>Ремонты</c:v>
                </c:pt>
                <c:pt idx="4">
                  <c:v>Административные расходы</c:v>
                </c:pt>
              </c:strCache>
            </c:strRef>
          </c:cat>
          <c:val>
            <c:numRef>
              <c:f>'[свод корректировка предельного.xlsx]диаграммы'!$B$36:$B$40</c:f>
              <c:numCache>
                <c:formatCode>#,##0.00</c:formatCode>
                <c:ptCount val="5"/>
                <c:pt idx="0">
                  <c:v>32584.388007800051</c:v>
                </c:pt>
                <c:pt idx="1">
                  <c:v>111641.67679000001</c:v>
                </c:pt>
                <c:pt idx="2">
                  <c:v>148789.24253698401</c:v>
                </c:pt>
                <c:pt idx="3">
                  <c:v>4123.6717600000002</c:v>
                </c:pt>
                <c:pt idx="4">
                  <c:v>5507.9839222399987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C5C-42B9-8B69-B04379259AAE}"/>
            </c:ext>
          </c:extLst>
        </c:ser>
        <c:ser>
          <c:idx val="1"/>
          <c:order val="1"/>
          <c:tx>
            <c:strRef>
              <c:f>'[свод корректировка предельного.xlsx]диаграммы'!$C$3</c:f>
              <c:strCache>
                <c:ptCount val="1"/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'[свод корректировка предельного.xlsx]диаграммы'!$A$36:$A$40</c:f>
              <c:strCache>
                <c:ptCount val="5"/>
                <c:pt idx="0">
                  <c:v>Производственные затраты</c:v>
                </c:pt>
                <c:pt idx="1">
                  <c:v>Покупка электрической энергии</c:v>
                </c:pt>
                <c:pt idx="2">
                  <c:v>Заработная плата</c:v>
                </c:pt>
                <c:pt idx="3">
                  <c:v>Ремонты</c:v>
                </c:pt>
                <c:pt idx="4">
                  <c:v>Административные расходы</c:v>
                </c:pt>
              </c:strCache>
            </c:strRef>
          </c:cat>
          <c:val>
            <c:numRef>
              <c:f>'[свод корректировка предельного.xlsx]диаграммы'!$C$4:$C$9</c:f>
              <c:numCache>
                <c:formatCode>0.00%</c:formatCode>
                <c:ptCount val="6"/>
                <c:pt idx="0">
                  <c:v>6.1603216366904148E-2</c:v>
                </c:pt>
                <c:pt idx="1">
                  <c:v>4.0466470150003354E-2</c:v>
                </c:pt>
                <c:pt idx="2">
                  <c:v>0.22204527464236587</c:v>
                </c:pt>
                <c:pt idx="3">
                  <c:v>8.8537724735085373E-3</c:v>
                </c:pt>
                <c:pt idx="4">
                  <c:v>0.65672615878399321</c:v>
                </c:pt>
                <c:pt idx="5">
                  <c:v>1.0305107583224865E-2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C5C-42B9-8B69-B04379259AAE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'[Лист Microsoft Excel.xlsx]ФХД'!$B$2:$B$3</c:f>
              <c:strCache>
                <c:ptCount val="2"/>
                <c:pt idx="0">
                  <c:v>Доходы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C0C-406B-970D-934C2EF9D39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C0C-406B-970D-934C2EF9D39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C0C-406B-970D-934C2EF9D39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C0C-406B-970D-934C2EF9D39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1CAB-43EF-9566-C20F82BA2FB2}"/>
              </c:ext>
            </c:extLst>
          </c:dPt>
          <c:dLbls>
            <c:dLbl>
              <c:idx val="4"/>
              <c:layout>
                <c:manualLayout>
                  <c:x val="-5.7530074365704287E-2"/>
                  <c:y val="-1.469225985306053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CAB-43EF-9566-C20F82BA2F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'[Лист Microsoft Excel.xlsx]ФХД'!$A$4:$A$8</c:f>
              <c:strCache>
                <c:ptCount val="5"/>
                <c:pt idx="0">
                  <c:v>холодная вода</c:v>
                </c:pt>
                <c:pt idx="1">
                  <c:v>горячая вода</c:v>
                </c:pt>
                <c:pt idx="2">
                  <c:v>канализация</c:v>
                </c:pt>
                <c:pt idx="3">
                  <c:v>транзит электроэнергии</c:v>
                </c:pt>
                <c:pt idx="4">
                  <c:v>тепловая энергия</c:v>
                </c:pt>
              </c:strCache>
            </c:strRef>
          </c:cat>
          <c:val>
            <c:numRef>
              <c:f>'[Лист Microsoft Excel.xlsx]ФХД'!$B$4:$B$8</c:f>
              <c:numCache>
                <c:formatCode>#,##0</c:formatCode>
                <c:ptCount val="5"/>
                <c:pt idx="0">
                  <c:v>526056.62084525975</c:v>
                </c:pt>
                <c:pt idx="1">
                  <c:v>151897.46288392856</c:v>
                </c:pt>
                <c:pt idx="2">
                  <c:v>201838.34051428569</c:v>
                </c:pt>
                <c:pt idx="3">
                  <c:v>290393.47977974999</c:v>
                </c:pt>
                <c:pt idx="4">
                  <c:v>1558913.8602321427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AB-43EF-9566-C20F82BA2FB2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997494275716074"/>
          <c:y val="0.31355484142102263"/>
          <c:w val="0.75224356582631968"/>
          <c:h val="0.59544050928321612"/>
        </c:manualLayout>
      </c:layout>
      <c:pie3DChart>
        <c:varyColors val="1"/>
        <c:ser>
          <c:idx val="0"/>
          <c:order val="0"/>
          <c:tx>
            <c:strRef>
              <c:f>'[Лист Microsoft Excel.xlsx]ФХД'!$A$11</c:f>
              <c:strCache>
                <c:ptCount val="1"/>
              </c:strCache>
            </c:strRef>
          </c:tx>
          <c:explosion val="29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AD9-4DAF-83BB-E4B00B7A04A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9AD9-4DAF-83BB-E4B00B7A04A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AD9-4DAF-83BB-E4B00B7A04A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9AD9-4DAF-83BB-E4B00B7A04A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AD9-4DAF-83BB-E4B00B7A04A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9AD9-4DAF-83BB-E4B00B7A04A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92B20139-BCCB-4AA9-AA4A-43ABAF757195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/>
                      <a:t> </a:t>
                    </a:r>
                    <a:r>
                      <a:rPr lang="ru-RU" baseline="0" dirty="0"/>
                      <a:t>
</a:t>
                    </a:r>
                    <a:fld id="{70371995-F679-4567-BF21-CC393479C6E5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AD9-4DAF-83BB-E4B00B7A04A0}"/>
                </c:ext>
              </c:extLst>
            </c:dLbl>
            <c:dLbl>
              <c:idx val="1"/>
              <c:layout>
                <c:manualLayout>
                  <c:x val="-1.558713675834685E-2"/>
                  <c:y val="-0.10809505182802537"/>
                </c:manualLayout>
              </c:layout>
              <c:tx>
                <c:rich>
                  <a:bodyPr/>
                  <a:lstStyle/>
                  <a:p>
                    <a:fld id="{54B21BEF-7049-4DFE-ADC1-04D65E80B340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 
</a:t>
                    </a:r>
                    <a:fld id="{92D998BE-7E1E-46A6-9954-024F92CD722F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AD9-4DAF-83BB-E4B00B7A04A0}"/>
                </c:ext>
              </c:extLst>
            </c:dLbl>
            <c:dLbl>
              <c:idx val="2"/>
              <c:layout>
                <c:manualLayout>
                  <c:x val="-8.0290936975928553E-2"/>
                  <c:y val="3.2388671999640094E-2"/>
                </c:manualLayout>
              </c:layout>
              <c:tx>
                <c:rich>
                  <a:bodyPr/>
                  <a:lstStyle/>
                  <a:p>
                    <a:fld id="{B8E6BE73-4955-4559-9611-96AAE9A4EDBD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 
</a:t>
                    </a:r>
                    <a:fld id="{0C167DD8-E78E-4A6A-AFFE-F657B52EB98F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AD9-4DAF-83BB-E4B00B7A04A0}"/>
                </c:ext>
              </c:extLst>
            </c:dLbl>
            <c:dLbl>
              <c:idx val="3"/>
              <c:layout>
                <c:manualLayout>
                  <c:x val="1.2922350039471049E-2"/>
                  <c:y val="0.10046823609468399"/>
                </c:manualLayout>
              </c:layout>
              <c:tx>
                <c:rich>
                  <a:bodyPr/>
                  <a:lstStyle/>
                  <a:p>
                    <a:fld id="{2FED1A83-2DB9-4A60-A66B-D5E920D24B7E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 
</a:t>
                    </a:r>
                    <a:fld id="{E8358C49-0C85-401C-ABCB-0C39178C3874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AD9-4DAF-83BB-E4B00B7A04A0}"/>
                </c:ext>
              </c:extLst>
            </c:dLbl>
            <c:dLbl>
              <c:idx val="4"/>
              <c:layout>
                <c:manualLayout>
                  <c:x val="-2.0419149153434374E-2"/>
                  <c:y val="-1.1526523734686272E-3"/>
                </c:manualLayout>
              </c:layout>
              <c:tx>
                <c:rich>
                  <a:bodyPr/>
                  <a:lstStyle/>
                  <a:p>
                    <a:fld id="{23CAB36D-64A7-4E07-B26A-FCDCF258DE68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 
</a:t>
                    </a:r>
                    <a:fld id="{5B21E2C2-C64E-4AAC-8E28-D784067B4360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AD9-4DAF-83BB-E4B00B7A04A0}"/>
                </c:ext>
              </c:extLst>
            </c:dLbl>
            <c:dLbl>
              <c:idx val="5"/>
              <c:layout>
                <c:manualLayout>
                  <c:x val="0.13733016157601421"/>
                  <c:y val="1.818981995675735E-2"/>
                </c:manualLayout>
              </c:layout>
              <c:tx>
                <c:rich>
                  <a:bodyPr/>
                  <a:lstStyle/>
                  <a:p>
                    <a:fld id="{27E3ADB9-EE30-4691-A07E-A20329CDE501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 
</a:t>
                    </a:r>
                    <a:fld id="{A8DA3BB1-0B95-4925-A0CC-69F6B7C6C725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9AD9-4DAF-83BB-E4B00B7A04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'[Лист Microsoft Excel.xlsx]ФХД'!$A$13:$A$18</c:f>
              <c:strCache>
                <c:ptCount val="6"/>
                <c:pt idx="0">
                  <c:v>Производственные затраты</c:v>
                </c:pt>
                <c:pt idx="1">
                  <c:v>Заработная плата</c:v>
                </c:pt>
                <c:pt idx="2">
                  <c:v>Ремонты</c:v>
                </c:pt>
                <c:pt idx="3">
                  <c:v>Покупка энергоресурсов</c:v>
                </c:pt>
                <c:pt idx="4">
                  <c:v>Административные расходы</c:v>
                </c:pt>
                <c:pt idx="5">
                  <c:v>Не предусмотренные в тарифной мсете</c:v>
                </c:pt>
              </c:strCache>
            </c:strRef>
          </c:cat>
          <c:val>
            <c:numRef>
              <c:f>'[Лист Microsoft Excel.xlsx]ФХД'!$B$13:$B$18</c:f>
              <c:numCache>
                <c:formatCode>_-* #\ ##0\ _₽_-;\-* #\ ##0\ _₽_-;_-* "-"??\ _₽_-;_-@_-</c:formatCode>
                <c:ptCount val="6"/>
                <c:pt idx="0">
                  <c:v>234147.61247000011</c:v>
                </c:pt>
                <c:pt idx="1">
                  <c:v>763597.95650000009</c:v>
                </c:pt>
                <c:pt idx="2">
                  <c:v>26509.225919999997</c:v>
                </c:pt>
                <c:pt idx="3">
                  <c:v>1440774.8109599999</c:v>
                </c:pt>
                <c:pt idx="4">
                  <c:v>33972.779239999996</c:v>
                </c:pt>
                <c:pt idx="5">
                  <c:v>51881.39347000001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AD9-4DAF-83BB-E4B00B7A04A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88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587" y="0"/>
            <a:ext cx="2947088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65D976-C668-4477-BAAA-6624CA91655A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7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609" y="4717218"/>
            <a:ext cx="5440046" cy="44679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259"/>
            <a:ext cx="2947088" cy="4969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587" y="9431259"/>
            <a:ext cx="2947088" cy="4969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17045-6FE4-448C-891B-7EE3F8D65B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25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17045-6FE4-448C-891B-7EE3F8D65BA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17045-6FE4-448C-891B-7EE3F8D65BA0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448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187624" y="2276872"/>
            <a:ext cx="686369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Отчет о деятельности</a:t>
            </a:r>
          </a:p>
          <a:p>
            <a:pPr algn="ctr"/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ТОО «</a:t>
            </a:r>
            <a:r>
              <a:rPr lang="ru-RU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Окжетпес</a:t>
            </a:r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-Т»</a:t>
            </a:r>
          </a:p>
          <a:p>
            <a:pPr algn="ctr"/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 первое полугодие                    2022 года</a:t>
            </a:r>
          </a:p>
        </p:txBody>
      </p:sp>
      <p:pic>
        <p:nvPicPr>
          <p:cNvPr id="3074" name="Picture 2" descr="Гер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01654"/>
            <a:ext cx="1081646" cy="145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Одобрен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64685" y="501349"/>
            <a:ext cx="1426995" cy="839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29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7887"/>
            <a:ext cx="8229600" cy="778098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Отчет об из исполнении тарифной сметы</a:t>
            </a:r>
            <a:b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Услуги по подаче воды по распределительным сетям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094795"/>
              </p:ext>
            </p:extLst>
          </p:nvPr>
        </p:nvGraphicFramePr>
        <p:xfrm>
          <a:off x="467544" y="692697"/>
          <a:ext cx="8280920" cy="5904657"/>
        </p:xfrm>
        <a:graphic>
          <a:graphicData uri="http://schemas.openxmlformats.org/drawingml/2006/table">
            <a:tbl>
              <a:tblPr/>
              <a:tblGrid>
                <a:gridCol w="596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3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1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01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7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6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426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показателей*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Подача воды по распределительным сетям</a:t>
                      </a:r>
                    </a:p>
                  </a:txBody>
                  <a:tcPr marL="6480" marR="6480" marT="64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Отклонение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32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Предусмотрено в утвержденной тарифной смете на 2022 год</a:t>
                      </a:r>
                    </a:p>
                  </a:txBody>
                  <a:tcPr marL="6480" marR="6480" marT="64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Фактически сложившиеся показатели тарифной сметы за 6 мес. 2022 г.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53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Затраты на производство товаров и предоставление услуг, всего, в том числе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 тенге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1 196 911,68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560 281,51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-636 630,17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-53,19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1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Материальные затраты, всего, в том числе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311 499,39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26 220,45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-285 278,94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-91,58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85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Сырье и материалы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176 246,90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22 094,14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-154 152,76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-87,46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985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Горюче-смазочные материалы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10 818,00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1 393,09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-9 424,91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-87,12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01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1.3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Энергия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124 434,49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2 733,21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-121 701,28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-97,80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1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оплату труда, всего, в том числе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187 770,15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150 665,28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-37 104,87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-19,76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985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Амортизация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24 226,44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19 408,72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-4 817,72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-19,89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985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Ремонт, всего, в том числе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111 843,65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6 664,08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-105 179,57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-94,04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985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затраты, в т.ч.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561 572,05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357 322,98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-204 249,07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-36,37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985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5.1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Покупка воды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537 704,24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354 217,66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-183 486,58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-34,12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1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периода всего, в том числе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59 126,51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19 905,53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-39 220,98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-66,33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1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затрат на предоставление услуг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1 256 038,19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580 187,04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-675 851,15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-53,81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98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IV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 (РБА*СП)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10 717,63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-10 717,63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-100,00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98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1 266 755,82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580 187,04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-686 568,78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-54,20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1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VII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оказываемых услуг (товаров, работ)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тыс.ед.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6 674,27   </a:t>
                      </a:r>
                    </a:p>
                  </a:txBody>
                  <a:tcPr marL="6480" marR="6480" marT="64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3 089,43   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         3 584,84   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                 54   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19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VIII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Нормативные технические потери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12,93   </a:t>
                      </a:r>
                    </a:p>
                  </a:txBody>
                  <a:tcPr marL="6480" marR="6480" marT="64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12,93   </a:t>
                      </a:r>
                    </a:p>
                  </a:txBody>
                  <a:tcPr marL="6480" marR="6480" marT="64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                     -     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                   -     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13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тыс.ед.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1 026,14   </a:t>
                      </a:r>
                    </a:p>
                  </a:txBody>
                  <a:tcPr marL="6480" marR="6480" marT="64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569,64   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            456,50   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                 44   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131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необоснованный доход</a:t>
                      </a:r>
                    </a:p>
                  </a:txBody>
                  <a:tcPr marL="6480" marR="6480" marT="64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5 533,09   </a:t>
                      </a:r>
                    </a:p>
                  </a:txBody>
                  <a:tcPr marL="6480" marR="6480" marT="64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2 120,54   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         3 412,55   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                 62   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131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IX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Тариф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тенге/ ед.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188,97   </a:t>
                      </a:r>
                    </a:p>
                  </a:txBody>
                  <a:tcPr marL="6480" marR="6480" marT="64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187,11   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                1,86   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                   1   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Отчет об из исполнении инвестиционной программы</a:t>
            </a:r>
            <a:b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Услуги по подаче воды по распределительным сетям</a:t>
            </a: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413AF32-7932-4BAF-BDB6-703EFAFF75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132673"/>
              </p:ext>
            </p:extLst>
          </p:nvPr>
        </p:nvGraphicFramePr>
        <p:xfrm>
          <a:off x="611560" y="1412776"/>
          <a:ext cx="7920879" cy="3312368"/>
        </p:xfrm>
        <a:graphic>
          <a:graphicData uri="http://schemas.openxmlformats.org/drawingml/2006/table">
            <a:tbl>
              <a:tblPr/>
              <a:tblGrid>
                <a:gridCol w="354960">
                  <a:extLst>
                    <a:ext uri="{9D8B030D-6E8A-4147-A177-3AD203B41FA5}">
                      <a16:colId xmlns:a16="http://schemas.microsoft.com/office/drawing/2014/main" val="3420788582"/>
                    </a:ext>
                  </a:extLst>
                </a:gridCol>
                <a:gridCol w="2432137">
                  <a:extLst>
                    <a:ext uri="{9D8B030D-6E8A-4147-A177-3AD203B41FA5}">
                      <a16:colId xmlns:a16="http://schemas.microsoft.com/office/drawing/2014/main" val="4117902481"/>
                    </a:ext>
                  </a:extLst>
                </a:gridCol>
                <a:gridCol w="1104322">
                  <a:extLst>
                    <a:ext uri="{9D8B030D-6E8A-4147-A177-3AD203B41FA5}">
                      <a16:colId xmlns:a16="http://schemas.microsoft.com/office/drawing/2014/main" val="1181064003"/>
                    </a:ext>
                  </a:extLst>
                </a:gridCol>
                <a:gridCol w="1252222">
                  <a:extLst>
                    <a:ext uri="{9D8B030D-6E8A-4147-A177-3AD203B41FA5}">
                      <a16:colId xmlns:a16="http://schemas.microsoft.com/office/drawing/2014/main" val="4043215139"/>
                    </a:ext>
                  </a:extLst>
                </a:gridCol>
                <a:gridCol w="1446136">
                  <a:extLst>
                    <a:ext uri="{9D8B030D-6E8A-4147-A177-3AD203B41FA5}">
                      <a16:colId xmlns:a16="http://schemas.microsoft.com/office/drawing/2014/main" val="2910816792"/>
                    </a:ext>
                  </a:extLst>
                </a:gridCol>
                <a:gridCol w="1331102">
                  <a:extLst>
                    <a:ext uri="{9D8B030D-6E8A-4147-A177-3AD203B41FA5}">
                      <a16:colId xmlns:a16="http://schemas.microsoft.com/office/drawing/2014/main" val="2557559755"/>
                    </a:ext>
                  </a:extLst>
                </a:gridCol>
              </a:tblGrid>
              <a:tr h="957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мероприятий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Утвержденное  выполнение в натуральных показателях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Сумма, тыс.тенге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085217"/>
                  </a:ext>
                </a:extLst>
              </a:tr>
              <a:tr h="4401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п/п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070300"/>
                  </a:ext>
                </a:extLst>
              </a:tr>
              <a:tr h="69328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Замена участка ХПВ по ул.Димитрова от ул.Калинина до ул.Блюхера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34 944,07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840296"/>
                  </a:ext>
                </a:extLst>
              </a:tr>
              <a:tr h="3411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в тыс. тенге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34 944,07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463984"/>
                  </a:ext>
                </a:extLst>
              </a:tr>
              <a:tr h="22009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7025528"/>
                  </a:ext>
                </a:extLst>
              </a:tr>
              <a:tr h="22009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5"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Планируется корректировка мероприятий инвестиционной программы в рамках предусмотренной суммы в тарифной смете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069645"/>
                  </a:ext>
                </a:extLst>
              </a:tr>
              <a:tr h="22009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843398"/>
                  </a:ext>
                </a:extLst>
              </a:tr>
              <a:tr h="22009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75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488832" cy="706090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об из исполнении тарифной сметы</a:t>
            </a:r>
            <a:b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по отведению сточных вод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607753"/>
              </p:ext>
            </p:extLst>
          </p:nvPr>
        </p:nvGraphicFramePr>
        <p:xfrm>
          <a:off x="539552" y="980728"/>
          <a:ext cx="8064895" cy="5509502"/>
        </p:xfrm>
        <a:graphic>
          <a:graphicData uri="http://schemas.openxmlformats.org/drawingml/2006/table">
            <a:tbl>
              <a:tblPr/>
              <a:tblGrid>
                <a:gridCol w="675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2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25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06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0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70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57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64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показателей*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Отведение сточных вод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Отклонение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89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Предусмотрено в утвержденной тарифной смете на 2022 год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Фактически сложившиеся показатели тарифной сметы              за 6 мес. 2022 г.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7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Затраты на производство товаров и предоставление услуг, всего, в том числе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 тенге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718 157,68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218 948,66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-499 209,02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-69,51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4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Материальные затраты, всего, в том числе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324 464,61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16 536,02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-307 928,59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-94,90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1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Сырье и материалы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79 783,48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4 411,07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-75 372,41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-94,47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1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Горюче-смазочные материалы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14 196,50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419,49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-13 777,01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-97,05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1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1.3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Энергия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230 484,63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11 705,46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-218 779,17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-94,92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04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оплату труда, всего, в том числе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171 709,94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132 496,27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-39 213,67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-22,84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1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Амортизация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98 178,38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62 149,90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-36 028,48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-36,70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1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Ремонт, всего, в том числе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91 582,84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3 590,50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-87 992,34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-96,08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1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затраты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32 221,91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4 175,98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-28 045,93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-87,04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15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периода всего, в том числе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51 845,74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21 852,08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-29 993,66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-57,85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047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затрат на предоставление услуг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770 003,42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240 800,74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-529 202,68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-68,73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915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IV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 (РБА*СП)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25 343,02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-25 343,02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-100,00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915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795 346,44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240 800,74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-554 545,70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-69,72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5047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VII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оказываемых услуг (товаров, работ)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тыс.ед.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21 817,20   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11 930,76   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         9 886,44   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                 45   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504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необоснованный доход</a:t>
                      </a:r>
                    </a:p>
                  </a:txBody>
                  <a:tcPr marL="6980" marR="6980" marT="6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108 911,36   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173 808,47   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         64 897,11   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                   60   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504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IX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Тариф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тенге/ ед.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31,46   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 5,62   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              25,85   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                 82   </a:t>
                      </a:r>
                    </a:p>
                  </a:txBody>
                  <a:tcPr marL="6980" marR="6980" marT="6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Отчет об из исполнении инвестиционной программы</a:t>
            </a:r>
            <a:b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Услуги по отведению сточных вод</a:t>
            </a:r>
            <a:endParaRPr lang="ru-RU" sz="1600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88FF5EF7-980A-4687-A49C-01EDFFE14E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813711"/>
              </p:ext>
            </p:extLst>
          </p:nvPr>
        </p:nvGraphicFramePr>
        <p:xfrm>
          <a:off x="683568" y="1412776"/>
          <a:ext cx="8003232" cy="3240361"/>
        </p:xfrm>
        <a:graphic>
          <a:graphicData uri="http://schemas.openxmlformats.org/drawingml/2006/table">
            <a:tbl>
              <a:tblPr/>
              <a:tblGrid>
                <a:gridCol w="363631">
                  <a:extLst>
                    <a:ext uri="{9D8B030D-6E8A-4147-A177-3AD203B41FA5}">
                      <a16:colId xmlns:a16="http://schemas.microsoft.com/office/drawing/2014/main" val="1000620694"/>
                    </a:ext>
                  </a:extLst>
                </a:gridCol>
                <a:gridCol w="2491541">
                  <a:extLst>
                    <a:ext uri="{9D8B030D-6E8A-4147-A177-3AD203B41FA5}">
                      <a16:colId xmlns:a16="http://schemas.microsoft.com/office/drawing/2014/main" val="3655849441"/>
                    </a:ext>
                  </a:extLst>
                </a:gridCol>
                <a:gridCol w="1131294">
                  <a:extLst>
                    <a:ext uri="{9D8B030D-6E8A-4147-A177-3AD203B41FA5}">
                      <a16:colId xmlns:a16="http://schemas.microsoft.com/office/drawing/2014/main" val="2689827010"/>
                    </a:ext>
                  </a:extLst>
                </a:gridCol>
                <a:gridCol w="1171697">
                  <a:extLst>
                    <a:ext uri="{9D8B030D-6E8A-4147-A177-3AD203B41FA5}">
                      <a16:colId xmlns:a16="http://schemas.microsoft.com/office/drawing/2014/main" val="492636071"/>
                    </a:ext>
                  </a:extLst>
                </a:gridCol>
                <a:gridCol w="1481456">
                  <a:extLst>
                    <a:ext uri="{9D8B030D-6E8A-4147-A177-3AD203B41FA5}">
                      <a16:colId xmlns:a16="http://schemas.microsoft.com/office/drawing/2014/main" val="1328059048"/>
                    </a:ext>
                  </a:extLst>
                </a:gridCol>
                <a:gridCol w="1363613">
                  <a:extLst>
                    <a:ext uri="{9D8B030D-6E8A-4147-A177-3AD203B41FA5}">
                      <a16:colId xmlns:a16="http://schemas.microsoft.com/office/drawing/2014/main" val="3436233584"/>
                    </a:ext>
                  </a:extLst>
                </a:gridCol>
              </a:tblGrid>
              <a:tr h="123239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мероприятий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Утвержденное  выполнение в натуральных показателях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Сумма, тыс.тенге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101553"/>
                  </a:ext>
                </a:extLst>
              </a:tr>
              <a:tr h="22310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п/п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346623"/>
                  </a:ext>
                </a:extLst>
              </a:tr>
              <a:tr h="66932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Замена участка напорного коллектора ф 820мм от ФНС 35 квартала до КГН(1 участок)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123 521,40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6266568"/>
                  </a:ext>
                </a:extLst>
              </a:tr>
              <a:tr h="223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в тыс. тенге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123 521,40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235728"/>
                  </a:ext>
                </a:extLst>
              </a:tr>
              <a:tr h="223107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270825"/>
                  </a:ext>
                </a:extLst>
              </a:tr>
              <a:tr h="223107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5"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Планируется корректировка мероприятий инвестиционной программы в рамках предусмотренной суммы в тарифной смете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133000"/>
                  </a:ext>
                </a:extLst>
              </a:tr>
              <a:tr h="223107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498486"/>
                  </a:ext>
                </a:extLst>
              </a:tr>
              <a:tr h="223107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8637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Структура фактических затрат по услуге «Отведение сточных вод»</a:t>
            </a:r>
            <a:endParaRPr lang="ru-RU" sz="1600" dirty="0"/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EFE8046E-7CEF-43E9-8F5D-3411AE21C8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0640905"/>
              </p:ext>
            </p:extLst>
          </p:nvPr>
        </p:nvGraphicFramePr>
        <p:xfrm>
          <a:off x="797092" y="1124744"/>
          <a:ext cx="7549815" cy="5165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6959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743750" y="1484784"/>
            <a:ext cx="287235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Отпуск в сеть</a:t>
            </a:r>
            <a:r>
              <a:rPr lang="ru-RU" sz="1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Рост на 1 092,8 тыс. кВт*ч (0,7%)</a:t>
            </a:r>
          </a:p>
          <a:p>
            <a:endParaRPr lang="ru-RU" sz="1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Реализация: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Рост на 1 035,3 тыс. кВт*ч (0,9%)</a:t>
            </a:r>
          </a:p>
          <a:p>
            <a:endParaRPr lang="ru-RU" sz="1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Собственные нужды: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Снижение на 3 463 тыс. кВт*ч (24%)</a:t>
            </a:r>
          </a:p>
          <a:p>
            <a:endParaRPr lang="ru-RU" sz="1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Нормативные потери: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Увеличение на 33 тыс. кВт*ч (0,2%)</a:t>
            </a:r>
          </a:p>
          <a:p>
            <a:endParaRPr lang="ru-RU" sz="1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Сверхнормативные потери: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Снижение на 3 438 тыс. кВт*ч (80%)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991222" y="188640"/>
            <a:ext cx="7174080" cy="648072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 электрической энергии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975514"/>
              </p:ext>
            </p:extLst>
          </p:nvPr>
        </p:nvGraphicFramePr>
        <p:xfrm>
          <a:off x="991222" y="1196752"/>
          <a:ext cx="4752528" cy="4661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17730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778098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об из исполнении тарифной сметы</a:t>
            </a:r>
            <a:b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по передаче и распределению электрической энергии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832683"/>
              </p:ext>
            </p:extLst>
          </p:nvPr>
        </p:nvGraphicFramePr>
        <p:xfrm>
          <a:off x="683568" y="1124744"/>
          <a:ext cx="7848873" cy="5514684"/>
        </p:xfrm>
        <a:graphic>
          <a:graphicData uri="http://schemas.openxmlformats.org/drawingml/2006/table">
            <a:tbl>
              <a:tblPr/>
              <a:tblGrid>
                <a:gridCol w="666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7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7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9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71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8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29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14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показателей*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Передача и распредление электрической энергии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Отклонение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6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Предусмотрено в утвержденной тарифной смете на 2022 год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Фактически сложившиеся показатели тарифной сметы за 6 мес. 2022 года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77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Затраты на производство товаров и предоставление услуг, всего, в том числе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 тенге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550 794,66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283 885,32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-266 909,34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-48,46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8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Материальные затраты, всего, в том числе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18 392,62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6 351,40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-12 041,22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-65,47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9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Сырье и материалы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3 228,98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4 388,31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1 159,33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35,90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9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Горюче-смазочные материалы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14 726,31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357,37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-14 368,94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-97,57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9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1.3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Энергия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437,33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1 605,71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1 168,38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267,16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58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оплату труда, всего, в том числе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112 946,95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135 535,58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22 588,63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9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Амортизация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24 533,67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24 533,67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#ДЕЛ/0!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9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Ремонт, всего, в том числе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91 169,44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4 123,67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-87 045,77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-95,48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9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затраты, в т.ч.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328 285,65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113 341,00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-214 944,65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-65,47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87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5.1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Покупка электрической энергии на восполнение нормативно-технических потерь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300 000,00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110 035,97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-189 964,03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-63,32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9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периода всего, в том числе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30 139,04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18 761,64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-11 377,40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-37,75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691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затрат на предоставление услуг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580 933,70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302 646,96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-278 286,74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-47,90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9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580 933,70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302 646,96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-278 286,74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-47,90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585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VII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оказываемых услуг (товаров, работ)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тыс.ед.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243 264,33   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121 503,55   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     121 760,78   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                 50   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6668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VIII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Нормативные технические потери</a:t>
                      </a:r>
                    </a:p>
                  </a:txBody>
                  <a:tcPr marL="6136" marR="6136" marT="61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11,00   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11,00   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                     -     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66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тыс.ед.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26 263,06   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15 972,52   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       10 290,54   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                 39   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6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IX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Тариф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тенге/ ед.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2,39   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2,49   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                  0,10   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                    4   </a:t>
                      </a:r>
                    </a:p>
                  </a:txBody>
                  <a:tcPr marL="6136" marR="6136" marT="6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6950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Структура фактических затрат по услуге «Передача и распределение электрической энергии»</a:t>
            </a:r>
            <a:endParaRPr lang="ru-RU" sz="1600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8732325"/>
              </p:ext>
            </p:extLst>
          </p:nvPr>
        </p:nvGraphicFramePr>
        <p:xfrm>
          <a:off x="295834" y="1124744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12009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9796" y="188640"/>
            <a:ext cx="7772400" cy="64807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ФИНАНСОВО-ХОЗЯЙСТВЕННАЯ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 ДЕЯТЕЛЬНОСТЬ</a:t>
            </a:r>
            <a:endParaRPr lang="ru-RU" sz="2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84170" y="5575829"/>
            <a:ext cx="457200" cy="457200"/>
          </a:xfrm>
          <a:noFill/>
        </p:spPr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00053" y="5517232"/>
            <a:ext cx="8568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483768" y="5794051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Убыток: 516 784 тыс. тенге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9492" y="4924360"/>
            <a:ext cx="2161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3 042 746 тыс. тенге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16116" y="4986931"/>
            <a:ext cx="2161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3 571 227 тыс. тенге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00000000-0008-0000-01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8586788"/>
              </p:ext>
            </p:extLst>
          </p:nvPr>
        </p:nvGraphicFramePr>
        <p:xfrm>
          <a:off x="200053" y="1190057"/>
          <a:ext cx="3672408" cy="3024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00000000-0008-0000-01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1087908"/>
              </p:ext>
            </p:extLst>
          </p:nvPr>
        </p:nvGraphicFramePr>
        <p:xfrm>
          <a:off x="4139952" y="1685783"/>
          <a:ext cx="4073872" cy="3024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5E133F2-C0D8-45A6-AA9E-300EDC454E5E}"/>
              </a:ext>
            </a:extLst>
          </p:cNvPr>
          <p:cNvSpPr txBox="1"/>
          <p:nvPr/>
        </p:nvSpPr>
        <p:spPr>
          <a:xfrm>
            <a:off x="5616116" y="1272317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Затраты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F59ED1-F848-4924-B0E2-51C2C6935A35}"/>
              </a:ext>
            </a:extLst>
          </p:cNvPr>
          <p:cNvSpPr txBox="1"/>
          <p:nvPr/>
        </p:nvSpPr>
        <p:spPr>
          <a:xfrm>
            <a:off x="1556048" y="98911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</a:p>
        </p:txBody>
      </p:sp>
    </p:spTree>
    <p:extLst>
      <p:ext uri="{BB962C8B-B14F-4D97-AF65-F5344CB8AC3E}">
        <p14:creationId xmlns:p14="http://schemas.microsoft.com/office/powerpoint/2010/main" val="1096892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5472" y="3204580"/>
            <a:ext cx="57730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>
                <a:solidFill>
                  <a:schemeClr val="tx2">
                    <a:lumMod val="75000"/>
                  </a:schemeClr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7361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84168" y="1696120"/>
            <a:ext cx="287235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Покупка</a:t>
            </a:r>
            <a:r>
              <a:rPr lang="ru-RU" sz="1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Снижение на 63 тыс. Гкал (8%)</a:t>
            </a:r>
          </a:p>
          <a:p>
            <a:endParaRPr lang="ru-RU" sz="1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Реализация: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Рост на 13,7 тыс. Гкал (2,1%)</a:t>
            </a:r>
          </a:p>
          <a:p>
            <a:endParaRPr lang="ru-RU" sz="1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Нормативные потери: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Снижение на 13,0 тыс. Гкал (8,2%) обоснованно утвержденному уполномоченным органом нормативных потерь с ежегодным снижением (2021-20,05%,2022-20,00%)</a:t>
            </a:r>
          </a:p>
          <a:p>
            <a:endParaRPr lang="ru-RU" sz="1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Сверхнормативные потери: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Снижение на 52 тыс. Гкал (244%)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75656" y="0"/>
            <a:ext cx="59332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 тепловой энергии</a:t>
            </a:r>
          </a:p>
          <a:p>
            <a:pPr algn="ctr"/>
            <a:endParaRPr lang="ru-RU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2029682"/>
              </p:ext>
            </p:extLst>
          </p:nvPr>
        </p:nvGraphicFramePr>
        <p:xfrm>
          <a:off x="1403648" y="1015311"/>
          <a:ext cx="4957167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3246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3196" y="260648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Структура фактических затрат по услуге «Теплоснабжение»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3830569"/>
              </p:ext>
            </p:extLst>
          </p:nvPr>
        </p:nvGraphicFramePr>
        <p:xfrm>
          <a:off x="755576" y="980728"/>
          <a:ext cx="7394773" cy="5328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490066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>Отчет об из исполнении тарифной сметы</a:t>
            </a:r>
            <a:b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>Услуги по передаче и распределению тепловой энергии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842470"/>
              </p:ext>
            </p:extLst>
          </p:nvPr>
        </p:nvGraphicFramePr>
        <p:xfrm>
          <a:off x="611560" y="764704"/>
          <a:ext cx="8136903" cy="5904649"/>
        </p:xfrm>
        <a:graphic>
          <a:graphicData uri="http://schemas.openxmlformats.org/drawingml/2006/table">
            <a:tbl>
              <a:tblPr/>
              <a:tblGrid>
                <a:gridCol w="581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5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53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76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69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26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1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показателей*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и распределение тепловой энергии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Предусмотрено в утвержденной тарифной смете на 2022 год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Фактически сложившиеся показатели тарифной сметы за 6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года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тенге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5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на производство товаров и предоставление услуг, всего, в том числе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 тенге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1 404 767,38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588 491,13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-816 276,25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-58,11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6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Материальные затраты, всего, в том числе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320 310,00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125 726,81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-194 583,19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-60,75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083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Сырье и материалы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58 518,14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41 141,37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-17 376,78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-29,69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083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Горюче-смазочные материалы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30 931,98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29 213,73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-1 718,25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-5,55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3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Энергия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230 859,87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55 371,71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-175 488,16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-76,02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6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оплату труда, всего, в том числе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344 625,14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259 601,16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-85 023,98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-24,67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083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Амортизация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108 964,47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1 502,65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-107 461,82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-98,62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083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Ремонт, всего, в том числе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285 896,01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12 130,98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-273 765,03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-95,76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8083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затраты, в т.ч.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344 971,76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189 529,52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-155 442,24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-45,06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45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Покупка тепловой энергии на возмещение затрат по техническим нормативным потерям  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280 281,14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179 962,37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-100 318,77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-35,79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8083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периода всего, в том числе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99 164,50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47 923,03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-51 241,47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-51,67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8083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затрат на предоставление услуг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1 503 931,88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636 414,15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-867 517,72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-57,68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8083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 (РБА*СП)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34 443,76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-34 443,76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-100,00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87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Регулируемая база задействованных активов (РБА).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1 597 297,95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-1 597 297,95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-100,00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8083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1 538 375,64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636 414,15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-901 961,48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-58,63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96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оказываемых услуг (товаров, работ)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тыс.ед.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1 029,23  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668,56  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360,67  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35  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432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Нормативные технические потери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20,00  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20,00  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-    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-    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43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тыс.ед.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277,79  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133,71  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144,08  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52  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43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необоснованный доход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42 034,41  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66 455,19  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24 420,78  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58  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80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IX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тенге/ ед.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1 453,85  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852,52  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601,33  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41  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Отчет об из исполнении инвестиционной программы</a:t>
            </a:r>
            <a:b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Услуги по передаче и распределению тепловой энергии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67E97F9C-4C04-4BF8-BEAF-7B5582D7EF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719493"/>
              </p:ext>
            </p:extLst>
          </p:nvPr>
        </p:nvGraphicFramePr>
        <p:xfrm>
          <a:off x="673100" y="1340768"/>
          <a:ext cx="8147372" cy="4896545"/>
        </p:xfrm>
        <a:graphic>
          <a:graphicData uri="http://schemas.openxmlformats.org/drawingml/2006/table">
            <a:tbl>
              <a:tblPr/>
              <a:tblGrid>
                <a:gridCol w="370508">
                  <a:extLst>
                    <a:ext uri="{9D8B030D-6E8A-4147-A177-3AD203B41FA5}">
                      <a16:colId xmlns:a16="http://schemas.microsoft.com/office/drawing/2014/main" val="1095889056"/>
                    </a:ext>
                  </a:extLst>
                </a:gridCol>
                <a:gridCol w="3433146">
                  <a:extLst>
                    <a:ext uri="{9D8B030D-6E8A-4147-A177-3AD203B41FA5}">
                      <a16:colId xmlns:a16="http://schemas.microsoft.com/office/drawing/2014/main" val="1909049823"/>
                    </a:ext>
                  </a:extLst>
                </a:gridCol>
                <a:gridCol w="864768">
                  <a:extLst>
                    <a:ext uri="{9D8B030D-6E8A-4147-A177-3AD203B41FA5}">
                      <a16:colId xmlns:a16="http://schemas.microsoft.com/office/drawing/2014/main" val="3945375633"/>
                    </a:ext>
                  </a:extLst>
                </a:gridCol>
                <a:gridCol w="1341881">
                  <a:extLst>
                    <a:ext uri="{9D8B030D-6E8A-4147-A177-3AD203B41FA5}">
                      <a16:colId xmlns:a16="http://schemas.microsoft.com/office/drawing/2014/main" val="1765761515"/>
                    </a:ext>
                  </a:extLst>
                </a:gridCol>
                <a:gridCol w="1103324">
                  <a:extLst>
                    <a:ext uri="{9D8B030D-6E8A-4147-A177-3AD203B41FA5}">
                      <a16:colId xmlns:a16="http://schemas.microsoft.com/office/drawing/2014/main" val="2422698162"/>
                    </a:ext>
                  </a:extLst>
                </a:gridCol>
                <a:gridCol w="1033745">
                  <a:extLst>
                    <a:ext uri="{9D8B030D-6E8A-4147-A177-3AD203B41FA5}">
                      <a16:colId xmlns:a16="http://schemas.microsoft.com/office/drawing/2014/main" val="733784822"/>
                    </a:ext>
                  </a:extLst>
                </a:gridCol>
              </a:tblGrid>
              <a:tr h="9502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мероприятий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Утвержденное  выполнение в натуральных показателях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Сумма, тыс.тенге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53595"/>
                  </a:ext>
                </a:extLst>
              </a:tr>
              <a:tr h="514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п/п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029627"/>
                  </a:ext>
                </a:extLst>
              </a:tr>
              <a:tr h="7042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Замена участка  теплотрассы 4-го микрорайона от ТК-49 до жилого дома № 67 (1 этап)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105 653,3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402863"/>
                  </a:ext>
                </a:extLst>
              </a:tr>
              <a:tr h="7042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Закуп автотехники МТЗ 82.1 с баровой установкой ЭЦУ-150 с поворотным отвалом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10 267,9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111614"/>
                  </a:ext>
                </a:extLst>
              </a:tr>
              <a:tr h="7042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Внедрение нового вида теплоизоляции Восточной части города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20 658,1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764296"/>
                  </a:ext>
                </a:extLst>
              </a:tr>
              <a:tr h="3465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в тыс. тенге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136 579,27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80771"/>
                  </a:ext>
                </a:extLst>
              </a:tr>
              <a:tr h="223587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5893050"/>
                  </a:ext>
                </a:extLst>
              </a:tr>
              <a:tr h="301842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5"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Планируется корректировка мероприятий инвестиционной программы в рамках предусмотренной суммы в тарифной смете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42225"/>
                  </a:ext>
                </a:extLst>
              </a:tr>
              <a:tr h="223587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298714"/>
                  </a:ext>
                </a:extLst>
              </a:tr>
              <a:tr h="223587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42805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об из исполнении тарифной сметы</a:t>
            </a:r>
            <a:b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по снабжению тепловой энергией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069756"/>
              </p:ext>
            </p:extLst>
          </p:nvPr>
        </p:nvGraphicFramePr>
        <p:xfrm>
          <a:off x="539552" y="809742"/>
          <a:ext cx="7848873" cy="5773620"/>
        </p:xfrm>
        <a:graphic>
          <a:graphicData uri="http://schemas.openxmlformats.org/drawingml/2006/table">
            <a:tbl>
              <a:tblPr/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7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72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4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21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показателей*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Снабжение тепловой энергии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Отклонение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Предусмотрено в утвержденной тарифной смете  на 2022 год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Фактически сложившиеся показатели тарифной сметы за 6 мес. 2022 года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7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Затраты на производство товаров и предоставление услуг, всего, в том числе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 тенге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1 084 946,44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733 408,19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-351 538,25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-32,40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6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Материальные затраты, всего, в том числе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329,39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79,59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-249,80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-75,84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56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Горюче-смазочные материалы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229,87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6,25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-223,62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-97,28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36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Энергия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99,52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73,34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-26,18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-26,31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6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оплату труда, всего, в том числе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45 955,73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10 504,75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-35 450,98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-77,14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56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Амортизация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138,42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2 848,64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2 710,22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1 957,97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056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Ремонт, всего, в том числе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056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затраты, в т.ч.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1 038 522,90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719 975,21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-318 547,69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-30,67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056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5.1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Покупка тепловой энергии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1 038 441,61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719 849,50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-318 592,11</a:t>
                      </a:r>
                    </a:p>
                  </a:txBody>
                  <a:tcPr marL="6269" marR="6269" marT="6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-30,68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056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периода всего, в том числе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2 913,50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325,41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-2 402,29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-88,83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056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затрат на предоставление услуг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1 087 859,94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733 733,60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-354 126,34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-32,55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056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IV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 (РБА*СП)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1 137,30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-1 137,30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-100,00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36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Регулируемая база задействованных активов (РБА).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5 066,27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-5 066,27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-100,00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056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056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1 088 997,24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733 733,60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-355 263,64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-32,62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336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VII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оказываемых услуг (товаров, работ)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тыс.ед.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1 029,23   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668,56   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            360,67   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                 35   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336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необоснованный доход</a:t>
                      </a:r>
                    </a:p>
                  </a:txBody>
                  <a:tcPr marL="6269" marR="6269" marT="62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107 272,69   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69 397,66   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       37 875,03   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-                 35   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336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IX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Тариф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тенге/ ед.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953,84   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993,68   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                39,84   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                     4   </a:t>
                      </a:r>
                    </a:p>
                  </a:txBody>
                  <a:tcPr marL="6269" marR="6269" marT="6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4082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Отчет об из исполнении инвестиционной программы</a:t>
            </a:r>
            <a:b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Услуги снабжения тепловой энергией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507994F2-0CC2-4248-B9C8-5543C208E3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102636"/>
              </p:ext>
            </p:extLst>
          </p:nvPr>
        </p:nvGraphicFramePr>
        <p:xfrm>
          <a:off x="492371" y="1556792"/>
          <a:ext cx="8204773" cy="3384375"/>
        </p:xfrm>
        <a:graphic>
          <a:graphicData uri="http://schemas.openxmlformats.org/drawingml/2006/table">
            <a:tbl>
              <a:tblPr/>
              <a:tblGrid>
                <a:gridCol w="335213">
                  <a:extLst>
                    <a:ext uri="{9D8B030D-6E8A-4147-A177-3AD203B41FA5}">
                      <a16:colId xmlns:a16="http://schemas.microsoft.com/office/drawing/2014/main" val="3953655806"/>
                    </a:ext>
                  </a:extLst>
                </a:gridCol>
                <a:gridCol w="2509288">
                  <a:extLst>
                    <a:ext uri="{9D8B030D-6E8A-4147-A177-3AD203B41FA5}">
                      <a16:colId xmlns:a16="http://schemas.microsoft.com/office/drawing/2014/main" val="39170636"/>
                    </a:ext>
                  </a:extLst>
                </a:gridCol>
                <a:gridCol w="1127066">
                  <a:extLst>
                    <a:ext uri="{9D8B030D-6E8A-4147-A177-3AD203B41FA5}">
                      <a16:colId xmlns:a16="http://schemas.microsoft.com/office/drawing/2014/main" val="2038177184"/>
                    </a:ext>
                  </a:extLst>
                </a:gridCol>
                <a:gridCol w="1398769">
                  <a:extLst>
                    <a:ext uri="{9D8B030D-6E8A-4147-A177-3AD203B41FA5}">
                      <a16:colId xmlns:a16="http://schemas.microsoft.com/office/drawing/2014/main" val="2647771881"/>
                    </a:ext>
                  </a:extLst>
                </a:gridCol>
                <a:gridCol w="1475920">
                  <a:extLst>
                    <a:ext uri="{9D8B030D-6E8A-4147-A177-3AD203B41FA5}">
                      <a16:colId xmlns:a16="http://schemas.microsoft.com/office/drawing/2014/main" val="25113100"/>
                    </a:ext>
                  </a:extLst>
                </a:gridCol>
                <a:gridCol w="1358517">
                  <a:extLst>
                    <a:ext uri="{9D8B030D-6E8A-4147-A177-3AD203B41FA5}">
                      <a16:colId xmlns:a16="http://schemas.microsoft.com/office/drawing/2014/main" val="1037928326"/>
                    </a:ext>
                  </a:extLst>
                </a:gridCol>
              </a:tblGrid>
              <a:tr h="80482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мероприятий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Утвержденное  выполнение в натуральных показателях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Сумма, тыс.тенге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858760"/>
                  </a:ext>
                </a:extLst>
              </a:tr>
              <a:tr h="56750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п/п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33573"/>
                  </a:ext>
                </a:extLst>
              </a:tr>
              <a:tr h="2166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Сервер Dell T130 4 LFF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999514"/>
                  </a:ext>
                </a:extLst>
              </a:tr>
              <a:tr h="433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Многофункциональные устройства HP LJ M 426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2598236"/>
                  </a:ext>
                </a:extLst>
              </a:tr>
              <a:tr h="2166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UPS SVC RTL -1K-LCD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5981200"/>
                  </a:ext>
                </a:extLst>
              </a:tr>
              <a:tr h="31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в тыс. тенге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1 275,72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166736"/>
                  </a:ext>
                </a:extLst>
              </a:tr>
              <a:tr h="206364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5224818"/>
                  </a:ext>
                </a:extLst>
              </a:tr>
              <a:tr h="206364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5"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Планируется корректировка мероприятий инвестиционной программы в рамках предусмотренной суммы в тарифной смете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347397"/>
                  </a:ext>
                </a:extLst>
              </a:tr>
              <a:tr h="206364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005570"/>
                  </a:ext>
                </a:extLst>
              </a:tr>
              <a:tr h="206364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90378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056784" cy="58945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 холодного водоснабжения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13891" y="1659285"/>
            <a:ext cx="25202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Покупка холодной воды: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Увеличение на 182,1 тыс. тонн (4%)</a:t>
            </a:r>
          </a:p>
          <a:p>
            <a:endParaRPr lang="ru-RU" sz="1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Реализация: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Снижение на 16,1 тыс. тонн (0,5%)</a:t>
            </a:r>
          </a:p>
          <a:p>
            <a:endParaRPr lang="ru-RU" sz="1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Нормативные </a:t>
            </a:r>
            <a:r>
              <a:rPr lang="ru-RU" sz="1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потери</a:t>
            </a:r>
            <a:r>
              <a:rPr lang="ru-RU" sz="1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Увеличение на 1,8 тыс. тонн (0,3%)</a:t>
            </a:r>
          </a:p>
          <a:p>
            <a:endParaRPr lang="ru-RU" sz="1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Сверхнормативные потери: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Увеличение на 196,5 тыс. тонн (24%)</a:t>
            </a:r>
          </a:p>
          <a:p>
            <a:endParaRPr lang="ru-RU" sz="1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9678202"/>
              </p:ext>
            </p:extLst>
          </p:nvPr>
        </p:nvGraphicFramePr>
        <p:xfrm>
          <a:off x="683568" y="1088740"/>
          <a:ext cx="525658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477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51720" y="404664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Структура фактических затрат по услуге «Подача воды по распределительным сетям»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0000000-0008-0000-02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1921594"/>
              </p:ext>
            </p:extLst>
          </p:nvPr>
        </p:nvGraphicFramePr>
        <p:xfrm>
          <a:off x="910617" y="1179876"/>
          <a:ext cx="7477807" cy="4913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2512</TotalTime>
  <Words>2459</Words>
  <Application>Microsoft Office PowerPoint</Application>
  <PresentationFormat>Экран (4:3)</PresentationFormat>
  <Paragraphs>875</Paragraphs>
  <Slides>19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Отчет об из исполнении тарифной сметы Услуги по передаче и распределению тепловой энергии</vt:lpstr>
      <vt:lpstr>Отчет об из исполнении инвестиционной программы Услуги по передаче и распределению тепловой энергии</vt:lpstr>
      <vt:lpstr>Отчет об из исполнении тарифной сметы Услуги по снабжению тепловой энергией </vt:lpstr>
      <vt:lpstr>Отчет об из исполнении инвестиционной программы Услуги снабжения тепловой энергией</vt:lpstr>
      <vt:lpstr>Баланс холодного водоснабжения</vt:lpstr>
      <vt:lpstr>Презентация PowerPoint</vt:lpstr>
      <vt:lpstr>Отчет об из исполнении тарифной сметы Услуги по подаче воды по распределительным сетям</vt:lpstr>
      <vt:lpstr>Отчет об из исполнении инвестиционной программы Услуги по подаче воды по распределительным сетям</vt:lpstr>
      <vt:lpstr>Отчет об из исполнении тарифной сметы Услуги по отведению сточных вод</vt:lpstr>
      <vt:lpstr>Отчет об из исполнении инвестиционной программы Услуги по отведению сточных вод</vt:lpstr>
      <vt:lpstr>Структура фактических затрат по услуге «Отведение сточных вод»</vt:lpstr>
      <vt:lpstr>Баланс электрической энергии</vt:lpstr>
      <vt:lpstr>Отчет об из исполнении тарифной сметы Услуги по передаче и распределению электрической энергии</vt:lpstr>
      <vt:lpstr>Структура фактических затрат по услуге «Передача и распределение электрической энергии»</vt:lpstr>
      <vt:lpstr>ФИНАНСОВО-ХОЗЯЙСТВЕННАЯ ДЕЯТЕЛЬНОСТЬ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HewlettPackard</cp:lastModifiedBy>
  <cp:revision>151</cp:revision>
  <cp:lastPrinted>2022-07-20T09:28:51Z</cp:lastPrinted>
  <dcterms:created xsi:type="dcterms:W3CDTF">2021-04-26T05:35:55Z</dcterms:created>
  <dcterms:modified xsi:type="dcterms:W3CDTF">2022-07-22T03:55:42Z</dcterms:modified>
</cp:coreProperties>
</file>