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1" r:id="rId2"/>
    <p:sldId id="262" r:id="rId3"/>
    <p:sldId id="264" r:id="rId4"/>
    <p:sldId id="256" r:id="rId5"/>
    <p:sldId id="284" r:id="rId6"/>
    <p:sldId id="290" r:id="rId7"/>
    <p:sldId id="285" r:id="rId8"/>
    <p:sldId id="302" r:id="rId9"/>
    <p:sldId id="312" r:id="rId10"/>
    <p:sldId id="286" r:id="rId11"/>
    <p:sldId id="317" r:id="rId12"/>
    <p:sldId id="257" r:id="rId13"/>
    <p:sldId id="293" r:id="rId14"/>
    <p:sldId id="292" r:id="rId15"/>
    <p:sldId id="324" r:id="rId16"/>
    <p:sldId id="295" r:id="rId17"/>
    <p:sldId id="319" r:id="rId18"/>
    <p:sldId id="299" r:id="rId19"/>
    <p:sldId id="323" r:id="rId20"/>
    <p:sldId id="300" r:id="rId21"/>
    <p:sldId id="321" r:id="rId22"/>
    <p:sldId id="283" r:id="rId23"/>
    <p:sldId id="296" r:id="rId24"/>
    <p:sldId id="297" r:id="rId25"/>
    <p:sldId id="311" r:id="rId26"/>
    <p:sldId id="307" r:id="rId27"/>
    <p:sldId id="309" r:id="rId28"/>
    <p:sldId id="282" r:id="rId2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6453" autoAdjust="0"/>
  </p:normalViewPr>
  <p:slideViewPr>
    <p:cSldViewPr>
      <p:cViewPr>
        <p:scale>
          <a:sx n="117" d="100"/>
          <a:sy n="117" d="100"/>
        </p:scale>
        <p:origin x="-1380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7.240\_scan_econom\&#1048;&#1057;&#1055;&#1054;&#1051;&#1053;&#1045;&#1053;&#1048;&#1045;%20&#1058;&#1040;&#1056;&#1048;&#1060;&#1053;&#1067;&#1061;%20&#1057;&#1052;&#1045;&#1058;\&#1045;&#1046;&#1045;&#1043;&#1054;&#1044;&#1053;&#1067;&#1049;%20&#1054;&#1058;&#1063;&#1045;&#1058;\2023\&#1055;&#1086;&#1083;&#1091;&#1075;&#1086;&#1076;&#1080;&#1077;\&#1051;&#1080;&#1089;&#1090;%20Microsoft%20Excel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498695406437028"/>
          <c:y val="2.3423158686650757E-2"/>
          <c:w val="0.60926176263365306"/>
          <c:h val="0.6493564570251504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'распределение энергоресурсов'!$A$4</c:f>
              <c:strCache>
                <c:ptCount val="1"/>
                <c:pt idx="0">
                  <c:v>нераспределенные потери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энергоресурсов'!$H$4:$O$4</c:f>
              <c:numCache>
                <c:formatCode>0.0</c:formatCode>
                <c:ptCount val="2"/>
                <c:pt idx="0">
                  <c:v>73.975949100000008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CB-43E0-A4EF-09D4307080E0}"/>
            </c:ext>
          </c:extLst>
        </c:ser>
        <c:ser>
          <c:idx val="1"/>
          <c:order val="1"/>
          <c:tx>
            <c:strRef>
              <c:f>'распределение энергоресурсов'!$A$5</c:f>
              <c:strCache>
                <c:ptCount val="1"/>
                <c:pt idx="0">
                  <c:v>собственные нужды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энергоресурсов'!$H$5:$O$5</c:f>
              <c:numCache>
                <c:formatCode>0.0</c:formatCode>
                <c:ptCount val="2"/>
                <c:pt idx="0">
                  <c:v>1.8602000000000001</c:v>
                </c:pt>
                <c:pt idx="1">
                  <c:v>1.8602000000000001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CB-43E0-A4EF-09D4307080E0}"/>
            </c:ext>
          </c:extLst>
        </c:ser>
        <c:ser>
          <c:idx val="2"/>
          <c:order val="2"/>
          <c:tx>
            <c:strRef>
              <c:f>'распределение энергоресурсов'!$A$6</c:f>
              <c:strCache>
                <c:ptCount val="1"/>
                <c:pt idx="0">
                  <c:v>нормативные потери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энергоресурсов'!$H$6:$O$6</c:f>
              <c:numCache>
                <c:formatCode>0.0</c:formatCode>
                <c:ptCount val="2"/>
                <c:pt idx="0">
                  <c:v>168.93488399999998</c:v>
                </c:pt>
                <c:pt idx="1">
                  <c:v>85.17170999999999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CB-43E0-A4EF-09D4307080E0}"/>
            </c:ext>
          </c:extLst>
        </c:ser>
        <c:ser>
          <c:idx val="3"/>
          <c:order val="3"/>
          <c:tx>
            <c:strRef>
              <c:f>'распределение энергоресурсов'!$A$7</c:f>
              <c:strCache>
                <c:ptCount val="1"/>
                <c:pt idx="0">
                  <c:v>реализация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энергоресурсов'!$H$7:$O$7</c:f>
              <c:numCache>
                <c:formatCode>0.0</c:formatCode>
                <c:ptCount val="2"/>
                <c:pt idx="0">
                  <c:v>650.87909999999999</c:v>
                </c:pt>
                <c:pt idx="1">
                  <c:v>591.65981999999997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ACB-43E0-A4EF-09D4307080E0}"/>
            </c:ext>
          </c:extLst>
        </c:ser>
        <c:ser>
          <c:idx val="4"/>
          <c:order val="4"/>
          <c:tx>
            <c:strRef>
              <c:f>'распределение энергоресурсов'!$A$8</c:f>
              <c:strCache>
                <c:ptCount val="1"/>
                <c:pt idx="0">
                  <c:v>покупка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9.5146591899145705E-2"/>
                  <c:y val="6.6606369704924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энергоресурсов'!$H$8:$O$8</c:f>
              <c:numCache>
                <c:formatCode>0.0</c:formatCode>
                <c:ptCount val="2"/>
                <c:pt idx="0">
                  <c:v>842.56799999999998</c:v>
                </c:pt>
                <c:pt idx="1">
                  <c:v>436.77800000000002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ACB-43E0-A4EF-09D4307080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8647808"/>
        <c:axId val="156877952"/>
        <c:axId val="205880448"/>
      </c:bar3DChart>
      <c:catAx>
        <c:axId val="198647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6877952"/>
        <c:crosses val="autoZero"/>
        <c:auto val="1"/>
        <c:lblAlgn val="ctr"/>
        <c:lblOffset val="100"/>
        <c:noMultiLvlLbl val="0"/>
      </c:catAx>
      <c:valAx>
        <c:axId val="15687795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98647808"/>
        <c:crosses val="autoZero"/>
        <c:crossBetween val="between"/>
      </c:valAx>
      <c:serAx>
        <c:axId val="205880448"/>
        <c:scaling>
          <c:orientation val="minMax"/>
        </c:scaling>
        <c:delete val="1"/>
        <c:axPos val="b"/>
        <c:majorTickMark val="out"/>
        <c:minorTickMark val="none"/>
        <c:tickLblPos val="nextTo"/>
        <c:crossAx val="156877952"/>
        <c:crosses val="autoZero"/>
      </c:ser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3624478356134684"/>
          <c:y val="0.73795923452606393"/>
          <c:w val="0.82835698635015753"/>
          <c:h val="0.19074803149606298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4.7801023146960823E-2"/>
                  <c:y val="-2.93948820501425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8898668579918952E-3"/>
                  <c:y val="4.81007160820514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2415557149932463E-3"/>
                  <c:y val="3.473940605925931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8886680332983319E-18"/>
                  <c:y val="-6.413428810940198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9779733715983822E-2"/>
                  <c:y val="-2.13780960364673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296622285997359E-3"/>
                  <c:y val="-2.93948820501425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9779733715983728E-2"/>
                  <c:y val="-8.818464615042773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Лист3!$L$97:$L$103</c:f>
              <c:strCache>
                <c:ptCount val="7"/>
                <c:pt idx="0">
                  <c:v>Производственные затраты</c:v>
                </c:pt>
                <c:pt idx="1">
                  <c:v>Покупка тепловой энергии</c:v>
                </c:pt>
                <c:pt idx="2">
                  <c:v>Покупка электрической энергии</c:v>
                </c:pt>
                <c:pt idx="3">
                  <c:v>Заработная плата</c:v>
                </c:pt>
                <c:pt idx="4">
                  <c:v>Амортизация</c:v>
                </c:pt>
                <c:pt idx="5">
                  <c:v>Ремонты</c:v>
                </c:pt>
                <c:pt idx="6">
                  <c:v>Административные расходы</c:v>
                </c:pt>
              </c:strCache>
            </c:strRef>
          </c:cat>
          <c:val>
            <c:numRef>
              <c:f>Лист3!$M$97:$M$103</c:f>
              <c:numCache>
                <c:formatCode>_-* #,##0.0\ _₽_-;\-* #,##0.0\ _₽_-;_-* "-"??\ _₽_-;_-@_-</c:formatCode>
                <c:ptCount val="7"/>
                <c:pt idx="0">
                  <c:v>30238.998014166777</c:v>
                </c:pt>
                <c:pt idx="1">
                  <c:v>975809.63950489927</c:v>
                </c:pt>
                <c:pt idx="2">
                  <c:v>76890.064648947897</c:v>
                </c:pt>
                <c:pt idx="3">
                  <c:v>367873.16104740003</c:v>
                </c:pt>
                <c:pt idx="4">
                  <c:v>107828.92431999999</c:v>
                </c:pt>
                <c:pt idx="5">
                  <c:v>16000</c:v>
                </c:pt>
                <c:pt idx="6">
                  <c:v>16572.355986731294</c:v>
                </c:pt>
              </c:numCache>
            </c:numRef>
          </c:val>
        </c:ser>
        <c:ser>
          <c:idx val="1"/>
          <c:order val="1"/>
          <c:explosion val="25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Лист3!$L$97:$L$103</c:f>
              <c:strCache>
                <c:ptCount val="7"/>
                <c:pt idx="0">
                  <c:v>Производственные затраты</c:v>
                </c:pt>
                <c:pt idx="1">
                  <c:v>Покупка тепловой энергии</c:v>
                </c:pt>
                <c:pt idx="2">
                  <c:v>Покупка электрической энергии</c:v>
                </c:pt>
                <c:pt idx="3">
                  <c:v>Заработная плата</c:v>
                </c:pt>
                <c:pt idx="4">
                  <c:v>Амортизация</c:v>
                </c:pt>
                <c:pt idx="5">
                  <c:v>Ремонты</c:v>
                </c:pt>
                <c:pt idx="6">
                  <c:v>Административные расходы</c:v>
                </c:pt>
              </c:strCache>
            </c:strRef>
          </c:cat>
          <c:val>
            <c:numRef>
              <c:f>Лист3!$N$97:$N$103</c:f>
              <c:numCache>
                <c:formatCode>0.00%</c:formatCode>
                <c:ptCount val="7"/>
                <c:pt idx="0">
                  <c:v>1.9003738208969823E-2</c:v>
                </c:pt>
                <c:pt idx="1">
                  <c:v>0.61324885574093968</c:v>
                </c:pt>
                <c:pt idx="2">
                  <c:v>4.8321662601876189E-2</c:v>
                </c:pt>
                <c:pt idx="3">
                  <c:v>0.23119037354927446</c:v>
                </c:pt>
                <c:pt idx="4">
                  <c:v>6.7765229792736012E-2</c:v>
                </c:pt>
                <c:pt idx="5">
                  <c:v>1.0055221115496853E-2</c:v>
                </c:pt>
                <c:pt idx="6">
                  <c:v>1.0414918990706951E-2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218459418236436"/>
          <c:y val="6.362417431624641E-2"/>
          <c:w val="0.60926176263365306"/>
          <c:h val="0.6493564570251504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'распределение энергоресурсов'!$A$21</c:f>
              <c:strCache>
                <c:ptCount val="1"/>
                <c:pt idx="0">
                  <c:v>нераспределенные потери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энергоресурсов'!$H$21:$O$21</c:f>
              <c:numCache>
                <c:formatCode>0.0</c:formatCode>
                <c:ptCount val="2"/>
                <c:pt idx="0">
                  <c:v>615.08806090710016</c:v>
                </c:pt>
                <c:pt idx="1">
                  <c:v>2235.593969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E6-4DBF-AE5D-00992C2FD2D8}"/>
            </c:ext>
          </c:extLst>
        </c:ser>
        <c:ser>
          <c:idx val="1"/>
          <c:order val="1"/>
          <c:tx>
            <c:strRef>
              <c:f>'распределение энергоресурсов'!$A$24</c:f>
              <c:strCache>
                <c:ptCount val="1"/>
                <c:pt idx="0">
                  <c:v>собственные нужды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энергоресурсов'!$H$24:$O$24</c:f>
              <c:numCache>
                <c:formatCode>0.0</c:formatCode>
                <c:ptCount val="2"/>
                <c:pt idx="0">
                  <c:v>46.863299999999995</c:v>
                </c:pt>
                <c:pt idx="1">
                  <c:v>46.863299999999995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DE6-4DBF-AE5D-00992C2FD2D8}"/>
            </c:ext>
          </c:extLst>
        </c:ser>
        <c:ser>
          <c:idx val="2"/>
          <c:order val="2"/>
          <c:tx>
            <c:strRef>
              <c:f>'распределение энергоресурсов'!$A$25</c:f>
              <c:strCache>
                <c:ptCount val="1"/>
                <c:pt idx="0">
                  <c:v>нормативные потери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энергоресурсов'!$H$25:$O$25</c:f>
              <c:numCache>
                <c:formatCode>0.0</c:formatCode>
                <c:ptCount val="2"/>
                <c:pt idx="0">
                  <c:v>584.47337209289992</c:v>
                </c:pt>
                <c:pt idx="1">
                  <c:v>650.65336413770001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E6-4DBF-AE5D-00992C2FD2D8}"/>
            </c:ext>
          </c:extLst>
        </c:ser>
        <c:ser>
          <c:idx val="3"/>
          <c:order val="3"/>
          <c:tx>
            <c:strRef>
              <c:f>'распределение энергоресурсов'!$A$28</c:f>
              <c:strCache>
                <c:ptCount val="1"/>
                <c:pt idx="0">
                  <c:v>реализация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энергоресурсов'!$H$28:$O$28</c:f>
              <c:numCache>
                <c:formatCode>0.0</c:formatCode>
                <c:ptCount val="2"/>
                <c:pt idx="0">
                  <c:v>3105.57357</c:v>
                </c:pt>
                <c:pt idx="1">
                  <c:v>2952.0830700000001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DE6-4DBF-AE5D-00992C2FD2D8}"/>
            </c:ext>
          </c:extLst>
        </c:ser>
        <c:ser>
          <c:idx val="4"/>
          <c:order val="4"/>
          <c:tx>
            <c:strRef>
              <c:f>'распределение энергоресурсов'!$A$31</c:f>
              <c:strCache>
                <c:ptCount val="1"/>
                <c:pt idx="0">
                  <c:v>покупка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энергоресурсов'!$H$31:$O$31</c:f>
              <c:numCache>
                <c:formatCode>0.0</c:formatCode>
                <c:ptCount val="2"/>
                <c:pt idx="0">
                  <c:v>4351.9983030000003</c:v>
                </c:pt>
                <c:pt idx="1">
                  <c:v>5234.5403390000001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DE6-4DBF-AE5D-00992C2FD2D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9508480"/>
        <c:axId val="206767232"/>
        <c:axId val="206000768"/>
      </c:bar3DChart>
      <c:catAx>
        <c:axId val="199508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6767232"/>
        <c:crosses val="autoZero"/>
        <c:auto val="1"/>
        <c:lblAlgn val="ctr"/>
        <c:lblOffset val="100"/>
        <c:noMultiLvlLbl val="0"/>
      </c:catAx>
      <c:valAx>
        <c:axId val="2067672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99508480"/>
        <c:crosses val="autoZero"/>
        <c:crossBetween val="between"/>
      </c:valAx>
      <c:serAx>
        <c:axId val="206000768"/>
        <c:scaling>
          <c:orientation val="minMax"/>
        </c:scaling>
        <c:delete val="1"/>
        <c:axPos val="b"/>
        <c:majorTickMark val="out"/>
        <c:minorTickMark val="none"/>
        <c:tickLblPos val="nextTo"/>
        <c:crossAx val="206767232"/>
        <c:crosses val="autoZero"/>
      </c:ser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3624478356134684"/>
          <c:y val="0.73795923452606393"/>
          <c:w val="0.82835698635015753"/>
          <c:h val="0.1907480314960629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130113869065336E-2"/>
          <c:y val="9.6635992058230091E-2"/>
          <c:w val="0.58952593901696526"/>
          <c:h val="0.81241734789324482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3.7014003839630411E-2"/>
                  <c:y val="-2.84466600485250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5.40486540921976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863144502698746E-2"/>
                  <c:y val="5.12039880873450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625716114109719E-3"/>
                  <c:y val="-5.97379861019026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3452578010795013E-2"/>
                  <c:y val="-2.6075803814570518E-1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5826861896685271E-2"/>
                  <c:y val="-2.560199404367259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2338001279876804E-2"/>
                  <c:y val="-5.97379861019026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Лист3!$P$97:$P$103</c:f>
              <c:strCache>
                <c:ptCount val="7"/>
                <c:pt idx="0">
                  <c:v>Производственные затраты</c:v>
                </c:pt>
                <c:pt idx="1">
                  <c:v>Покупка холодной воды</c:v>
                </c:pt>
                <c:pt idx="2">
                  <c:v>Покупка электрической энергии</c:v>
                </c:pt>
                <c:pt idx="3">
                  <c:v>Заработная плата</c:v>
                </c:pt>
                <c:pt idx="4">
                  <c:v>Амортизация</c:v>
                </c:pt>
                <c:pt idx="5">
                  <c:v>Ремонты</c:v>
                </c:pt>
                <c:pt idx="6">
                  <c:v>Административные расходы</c:v>
                </c:pt>
              </c:strCache>
            </c:strRef>
          </c:cat>
          <c:val>
            <c:numRef>
              <c:f>Лист3!$Q$97:$Q$103</c:f>
              <c:numCache>
                <c:formatCode>_-* #,##0.0\ _₽_-;\-* #,##0.0\ _₽_-;_-* "-"??\ _₽_-;_-@_-</c:formatCode>
                <c:ptCount val="7"/>
                <c:pt idx="0">
                  <c:v>41583.648050250864</c:v>
                </c:pt>
                <c:pt idx="1">
                  <c:v>573377.15643695917</c:v>
                </c:pt>
                <c:pt idx="2">
                  <c:v>7416.3644704804992</c:v>
                </c:pt>
                <c:pt idx="3">
                  <c:v>222004.508133</c:v>
                </c:pt>
                <c:pt idx="4">
                  <c:v>23154</c:v>
                </c:pt>
                <c:pt idx="5">
                  <c:v>8300</c:v>
                </c:pt>
                <c:pt idx="6">
                  <c:v>7493.4007200550004</c:v>
                </c:pt>
              </c:numCache>
            </c:numRef>
          </c:val>
        </c:ser>
        <c:ser>
          <c:idx val="1"/>
          <c:order val="1"/>
          <c:explosion val="25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Лист3!$P$97:$P$103</c:f>
              <c:strCache>
                <c:ptCount val="7"/>
                <c:pt idx="0">
                  <c:v>Производственные затраты</c:v>
                </c:pt>
                <c:pt idx="1">
                  <c:v>Покупка холодной воды</c:v>
                </c:pt>
                <c:pt idx="2">
                  <c:v>Покупка электрической энергии</c:v>
                </c:pt>
                <c:pt idx="3">
                  <c:v>Заработная плата</c:v>
                </c:pt>
                <c:pt idx="4">
                  <c:v>Амортизация</c:v>
                </c:pt>
                <c:pt idx="5">
                  <c:v>Ремонты</c:v>
                </c:pt>
                <c:pt idx="6">
                  <c:v>Административные расходы</c:v>
                </c:pt>
              </c:strCache>
            </c:strRef>
          </c:cat>
          <c:val>
            <c:numRef>
              <c:f>Лист3!$N$97:$N$103</c:f>
              <c:numCache>
                <c:formatCode>0.00%</c:formatCode>
                <c:ptCount val="7"/>
                <c:pt idx="0">
                  <c:v>1.9003738208969823E-2</c:v>
                </c:pt>
                <c:pt idx="1">
                  <c:v>0.61324885574093968</c:v>
                </c:pt>
                <c:pt idx="2">
                  <c:v>4.8321662601876189E-2</c:v>
                </c:pt>
                <c:pt idx="3">
                  <c:v>0.23119037354927446</c:v>
                </c:pt>
                <c:pt idx="4">
                  <c:v>6.7765229792736012E-2</c:v>
                </c:pt>
                <c:pt idx="5">
                  <c:v>1.0055221115496853E-2</c:v>
                </c:pt>
                <c:pt idx="6">
                  <c:v>1.0414918990706951E-2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380996674128402E-2"/>
          <c:y val="9.3294528121214026E-2"/>
          <c:w val="0.57111089311589491"/>
          <c:h val="0.81341094375757195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3.9401650407637989E-2"/>
                  <c:y val="-3.919317606685676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886421603273395E-2"/>
                  <c:y val="-0.1455746539626109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5.319073894787714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7.55868395575095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0020305072486035E-2"/>
                  <c:y val="-3.07946383382446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1257614402182229E-2"/>
                  <c:y val="-6.99878144051013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Лист3!$T$97:$T$103</c:f>
              <c:strCache>
                <c:ptCount val="7"/>
                <c:pt idx="0">
                  <c:v>Производственные затраты</c:v>
                </c:pt>
                <c:pt idx="2">
                  <c:v>Покупка электрической энергии</c:v>
                </c:pt>
                <c:pt idx="3">
                  <c:v>Заработная плата</c:v>
                </c:pt>
                <c:pt idx="4">
                  <c:v>Амортизация</c:v>
                </c:pt>
                <c:pt idx="5">
                  <c:v>Ремонты</c:v>
                </c:pt>
                <c:pt idx="6">
                  <c:v>Административные расходы</c:v>
                </c:pt>
              </c:strCache>
            </c:strRef>
          </c:cat>
          <c:val>
            <c:numRef>
              <c:f>Лист3!$U$97:$U$103</c:f>
              <c:numCache>
                <c:formatCode>General</c:formatCode>
                <c:ptCount val="7"/>
                <c:pt idx="0" formatCode="_-* #,##0.0\ _₽_-;\-* #,##0.0\ _₽_-;_-* &quot;-&quot;??\ _₽_-;_-@_-">
                  <c:v>25180.051213280007</c:v>
                </c:pt>
                <c:pt idx="2" formatCode="_-* #,##0.0\ _₽_-;\-* #,##0.0\ _₽_-;_-* &quot;-&quot;??\ _₽_-;_-@_-">
                  <c:v>41970.632685463883</c:v>
                </c:pt>
                <c:pt idx="3" formatCode="_-* #,##0.0\ _₽_-;\-* #,##0.0\ _₽_-;_-* &quot;-&quot;??\ _₽_-;_-@_-">
                  <c:v>40295.349434000003</c:v>
                </c:pt>
                <c:pt idx="4" formatCode="_-* #,##0.0\ _₽_-;\-* #,##0.0\ _₽_-;_-* &quot;-&quot;??\ _₽_-;_-@_-">
                  <c:v>58125</c:v>
                </c:pt>
                <c:pt idx="5" formatCode="_-* #,##0.0\ _₽_-;\-* #,##0.0\ _₽_-;_-* &quot;-&quot;??\ _₽_-;_-@_-">
                  <c:v>7800</c:v>
                </c:pt>
                <c:pt idx="6" formatCode="_-* #,##0.0\ _₽_-;\-* #,##0.0\ _₽_-;_-* &quot;-&quot;??\ _₽_-;_-@_-">
                  <c:v>4749.1273506399975</c:v>
                </c:pt>
              </c:numCache>
            </c:numRef>
          </c:val>
        </c:ser>
        <c:ser>
          <c:idx val="1"/>
          <c:order val="1"/>
          <c:explosion val="25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Лист3!$T$97:$T$103</c:f>
              <c:strCache>
                <c:ptCount val="7"/>
                <c:pt idx="0">
                  <c:v>Производственные затраты</c:v>
                </c:pt>
                <c:pt idx="2">
                  <c:v>Покупка электрической энергии</c:v>
                </c:pt>
                <c:pt idx="3">
                  <c:v>Заработная плата</c:v>
                </c:pt>
                <c:pt idx="4">
                  <c:v>Амортизация</c:v>
                </c:pt>
                <c:pt idx="5">
                  <c:v>Ремонты</c:v>
                </c:pt>
                <c:pt idx="6">
                  <c:v>Административные расходы</c:v>
                </c:pt>
              </c:strCache>
            </c:strRef>
          </c:cat>
          <c:val>
            <c:numRef>
              <c:f>Лист3!$N$97:$N$103</c:f>
              <c:numCache>
                <c:formatCode>0.00%</c:formatCode>
                <c:ptCount val="7"/>
                <c:pt idx="0">
                  <c:v>1.9003738208969823E-2</c:v>
                </c:pt>
                <c:pt idx="1">
                  <c:v>0.61324885574093968</c:v>
                </c:pt>
                <c:pt idx="2">
                  <c:v>4.8321662601876189E-2</c:v>
                </c:pt>
                <c:pt idx="3">
                  <c:v>0.23119037354927446</c:v>
                </c:pt>
                <c:pt idx="4">
                  <c:v>6.7765229792736012E-2</c:v>
                </c:pt>
                <c:pt idx="5">
                  <c:v>1.0055221115496853E-2</c:v>
                </c:pt>
                <c:pt idx="6">
                  <c:v>1.0414918990706951E-2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218459418236436"/>
          <c:y val="6.362417431624641E-2"/>
          <c:w val="0.60926176263365306"/>
          <c:h val="0.6493564570251504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'распределение энергоресурсов'!$A$37</c:f>
              <c:strCache>
                <c:ptCount val="1"/>
                <c:pt idx="0">
                  <c:v>нераспределенные потери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энергоресурсов'!$H$37:$O$37</c:f>
              <c:numCache>
                <c:formatCode>0.0</c:formatCode>
                <c:ptCount val="2"/>
                <c:pt idx="0">
                  <c:v>7723.1919749999806</c:v>
                </c:pt>
                <c:pt idx="1">
                  <c:v>6490.1836099999891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26-432D-B0F6-A9651C8760F1}"/>
            </c:ext>
          </c:extLst>
        </c:ser>
        <c:ser>
          <c:idx val="1"/>
          <c:order val="1"/>
          <c:tx>
            <c:strRef>
              <c:f>'распределение энергоресурсов'!$A$38</c:f>
              <c:strCache>
                <c:ptCount val="1"/>
                <c:pt idx="0">
                  <c:v>собственные нужды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энергоресурсов'!$H$38:$O$38</c:f>
              <c:numCache>
                <c:formatCode>0.0</c:formatCode>
                <c:ptCount val="2"/>
                <c:pt idx="0">
                  <c:v>11047.624</c:v>
                </c:pt>
                <c:pt idx="1">
                  <c:v>12986.757680000001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26-432D-B0F6-A9651C8760F1}"/>
            </c:ext>
          </c:extLst>
        </c:ser>
        <c:ser>
          <c:idx val="2"/>
          <c:order val="2"/>
          <c:tx>
            <c:strRef>
              <c:f>'распределение энергоресурсов'!$A$39</c:f>
              <c:strCache>
                <c:ptCount val="1"/>
                <c:pt idx="0">
                  <c:v>нормативные потери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энергоресурсов'!$H$39:$O$39</c:f>
              <c:numCache>
                <c:formatCode>0.0</c:formatCode>
                <c:ptCount val="2"/>
                <c:pt idx="0">
                  <c:v>15939.582</c:v>
                </c:pt>
                <c:pt idx="1">
                  <c:v>18887.360246000011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726-432D-B0F6-A9651C8760F1}"/>
            </c:ext>
          </c:extLst>
        </c:ser>
        <c:ser>
          <c:idx val="3"/>
          <c:order val="3"/>
          <c:tx>
            <c:strRef>
              <c:f>'распределение энергоресурсов'!$A$40</c:f>
              <c:strCache>
                <c:ptCount val="1"/>
                <c:pt idx="0">
                  <c:v>реализация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энергоресурсов'!$H$40:$O$40</c:f>
              <c:numCache>
                <c:formatCode>0.0</c:formatCode>
                <c:ptCount val="2"/>
                <c:pt idx="0">
                  <c:v>120468.24975185002</c:v>
                </c:pt>
                <c:pt idx="1">
                  <c:v>140751.49900824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726-432D-B0F6-A9651C8760F1}"/>
            </c:ext>
          </c:extLst>
        </c:ser>
        <c:ser>
          <c:idx val="4"/>
          <c:order val="4"/>
          <c:tx>
            <c:strRef>
              <c:f>'распределение энергоресурсов'!$A$41</c:f>
              <c:strCache>
                <c:ptCount val="1"/>
                <c:pt idx="0">
                  <c:v>Подача в сеть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'распределение энергоресурсов'!$H$3:$O$3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'распределение энергоресурсов'!$H$41:$O$41</c:f>
              <c:numCache>
                <c:formatCode>0.0</c:formatCode>
                <c:ptCount val="2"/>
                <c:pt idx="0">
                  <c:v>155178.64772684997</c:v>
                </c:pt>
                <c:pt idx="1">
                  <c:v>179115.80054423999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726-432D-B0F6-A9651C8760F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3316736"/>
        <c:axId val="200488576"/>
        <c:axId val="203653120"/>
      </c:bar3DChart>
      <c:catAx>
        <c:axId val="203316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0488576"/>
        <c:crosses val="autoZero"/>
        <c:auto val="1"/>
        <c:lblAlgn val="ctr"/>
        <c:lblOffset val="100"/>
        <c:noMultiLvlLbl val="0"/>
      </c:catAx>
      <c:valAx>
        <c:axId val="20048857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03316736"/>
        <c:crosses val="autoZero"/>
        <c:crossBetween val="between"/>
      </c:valAx>
      <c:serAx>
        <c:axId val="203653120"/>
        <c:scaling>
          <c:orientation val="minMax"/>
        </c:scaling>
        <c:delete val="1"/>
        <c:axPos val="b"/>
        <c:majorTickMark val="out"/>
        <c:minorTickMark val="none"/>
        <c:tickLblPos val="nextTo"/>
        <c:crossAx val="200488576"/>
        <c:crosses val="autoZero"/>
      </c:ser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3624478356134684"/>
          <c:y val="0.73795923452606393"/>
          <c:w val="0.82835698635015753"/>
          <c:h val="0.19074803149606298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094379491603322E-2"/>
          <c:y val="0.11817369372717637"/>
          <c:w val="0.58213452862535975"/>
          <c:h val="0.76034416642113622"/>
        </c:manualLayout>
      </c:layout>
      <c:pie3DChart>
        <c:varyColors val="1"/>
        <c:ser>
          <c:idx val="0"/>
          <c:order val="0"/>
          <c:explosion val="34"/>
          <c:dLbls>
            <c:dLbl>
              <c:idx val="0"/>
              <c:layout>
                <c:manualLayout>
                  <c:x val="5.8189749069275529E-2"/>
                  <c:y val="-8.37328042101642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C8-454F-898E-582D6E9C9279}"/>
                </c:ext>
              </c:extLst>
            </c:dLbl>
            <c:dLbl>
              <c:idx val="1"/>
              <c:layout>
                <c:manualLayout>
                  <c:x val="-8.492271342139417E-5"/>
                  <c:y val="-0.250655281239688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C8-454F-898E-582D6E9C9279}"/>
                </c:ext>
              </c:extLst>
            </c:dLbl>
            <c:dLbl>
              <c:idx val="2"/>
              <c:layout>
                <c:manualLayout>
                  <c:x val="1.4630355410398676E-2"/>
                  <c:y val="5.72146934188741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C8-454F-898E-582D6E9C9279}"/>
                </c:ext>
              </c:extLst>
            </c:dLbl>
            <c:dLbl>
              <c:idx val="3"/>
              <c:layout>
                <c:manualLayout>
                  <c:x val="1.3650575869124425E-2"/>
                  <c:y val="0.1017028008140735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C8-454F-898E-582D6E9C9279}"/>
                </c:ext>
              </c:extLst>
            </c:dLbl>
            <c:dLbl>
              <c:idx val="4"/>
              <c:layout>
                <c:manualLayout>
                  <c:x val="-3.9706780945907974E-2"/>
                  <c:y val="-4.57615742636837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6C8-454F-898E-582D6E9C9279}"/>
                </c:ext>
              </c:extLst>
            </c:dLbl>
            <c:dLbl>
              <c:idx val="5"/>
              <c:layout>
                <c:manualLayout>
                  <c:x val="-2.915512110854785E-2"/>
                  <c:y val="-1.319527391619200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C8-454F-898E-582D6E9C9279}"/>
                </c:ext>
              </c:extLst>
            </c:dLbl>
            <c:dLbl>
              <c:idx val="6"/>
              <c:layout>
                <c:manualLayout>
                  <c:x val="-2.2122269638885472E-2"/>
                  <c:y val="-9.745540821013001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6C8-454F-898E-582D6E9C9279}"/>
                </c:ext>
              </c:extLst>
            </c:dLbl>
            <c:dLbl>
              <c:idx val="7"/>
              <c:layout>
                <c:manualLayout>
                  <c:x val="3.2854104517130292E-2"/>
                  <c:y val="-0.2359824252353831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6C8-454F-898E-582D6E9C92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тс!$I$14:$I$20</c:f>
              <c:strCache>
                <c:ptCount val="7"/>
                <c:pt idx="0">
                  <c:v>Производственные затраты</c:v>
                </c:pt>
                <c:pt idx="2">
                  <c:v>Покупка электрической энергии</c:v>
                </c:pt>
                <c:pt idx="3">
                  <c:v>Заработная плата</c:v>
                </c:pt>
                <c:pt idx="4">
                  <c:v>Амортизация</c:v>
                </c:pt>
                <c:pt idx="5">
                  <c:v>Ремонты</c:v>
                </c:pt>
                <c:pt idx="6">
                  <c:v>Административные расходы</c:v>
                </c:pt>
              </c:strCache>
            </c:strRef>
          </c:cat>
          <c:val>
            <c:numRef>
              <c:f>тс!$J$14:$J$20</c:f>
              <c:numCache>
                <c:formatCode>General</c:formatCode>
                <c:ptCount val="7"/>
                <c:pt idx="0" formatCode="_-* #,##0.0\ _₽_-;\-* #,##0.0\ _₽_-;_-* &quot;-&quot;??\ _₽_-;_-@_-">
                  <c:v>14180.38102505598</c:v>
                </c:pt>
                <c:pt idx="2" formatCode="_-* #,##0.0\ _₽_-;\-* #,##0.0\ _₽_-;_-* &quot;-&quot;??\ _₽_-;_-@_-">
                  <c:v>550990.21180485038</c:v>
                </c:pt>
                <c:pt idx="3" formatCode="_-* #,##0.0\ _₽_-;\-* #,##0.0\ _₽_-;_-* &quot;-&quot;??\ _₽_-;_-@_-">
                  <c:v>275921.60775772331</c:v>
                </c:pt>
                <c:pt idx="4" formatCode="_-* #,##0.0\ _₽_-;\-* #,##0.0\ _₽_-;_-* &quot;-&quot;??\ _₽_-;_-@_-">
                  <c:v>122993.14192343198</c:v>
                </c:pt>
                <c:pt idx="5" formatCode="_-* #,##0.0\ _₽_-;\-* #,##0.0\ _₽_-;_-* &quot;-&quot;??\ _₽_-;_-@_-">
                  <c:v>16253.101640000001</c:v>
                </c:pt>
                <c:pt idx="6" formatCode="_-* #,##0.0\ _₽_-;\-* #,##0.0\ _₽_-;_-* &quot;-&quot;??\ _₽_-;_-@_-">
                  <c:v>17040.072161745738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6C8-454F-898E-582D6E9C9279}"/>
            </c:ext>
          </c:extLst>
        </c:ser>
        <c:ser>
          <c:idx val="1"/>
          <c:order val="1"/>
          <c:explosion val="25"/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тс!$I$14:$I$20</c:f>
              <c:strCache>
                <c:ptCount val="7"/>
                <c:pt idx="0">
                  <c:v>Производственные затраты</c:v>
                </c:pt>
                <c:pt idx="2">
                  <c:v>Покупка электрической энергии</c:v>
                </c:pt>
                <c:pt idx="3">
                  <c:v>Заработная плата</c:v>
                </c:pt>
                <c:pt idx="4">
                  <c:v>Амортизация</c:v>
                </c:pt>
                <c:pt idx="5">
                  <c:v>Ремонты</c:v>
                </c:pt>
                <c:pt idx="6">
                  <c:v>Административные расходы</c:v>
                </c:pt>
              </c:strCache>
            </c:strRef>
          </c:cat>
          <c:val>
            <c:numRef>
              <c:f>тс!$K$14:$K$20</c:f>
              <c:numCache>
                <c:formatCode>General</c:formatCode>
                <c:ptCount val="7"/>
                <c:pt idx="0" formatCode="0.00%">
                  <c:v>1.4217652368810993E-2</c:v>
                </c:pt>
                <c:pt idx="2" formatCode="0.00%">
                  <c:v>0.55243842011135069</c:v>
                </c:pt>
                <c:pt idx="3" formatCode="0.00%">
                  <c:v>0.27664683291732955</c:v>
                </c:pt>
                <c:pt idx="4" formatCode="0.00%">
                  <c:v>0.12331641389080981</c:v>
                </c:pt>
                <c:pt idx="5" formatCode="0.00%">
                  <c:v>1.6295820868576387E-2</c:v>
                </c:pt>
                <c:pt idx="6" formatCode="0.00%">
                  <c:v>1.7084859843122455E-2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66C8-454F-898E-582D6E9C927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643020056595019"/>
          <c:y val="0.26613318304018424"/>
          <c:w val="0.26627869234573065"/>
          <c:h val="0.30729304841208033"/>
        </c:manualLayout>
      </c:layout>
      <c:overlay val="0"/>
      <c:txPr>
        <a:bodyPr/>
        <a:lstStyle/>
        <a:p>
          <a:pPr>
            <a:defRPr sz="10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5D976-C668-4477-BAAA-6624CA91655A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4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17045-6FE4-448C-891B-7EE3F8D65B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25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537E86-0AF7-4804-AACF-737710FA125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17045-6FE4-448C-891B-7EE3F8D65BA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17045-6FE4-448C-891B-7EE3F8D65BA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361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17045-6FE4-448C-891B-7EE3F8D65BA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361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Excel_97-2003_Worksheet1.xls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Microsoft_Excel_97-2003_Worksheet2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oleObject" Target="../embeddings/Microsoft_Excel_97-2003_Worksheet3.xls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827584" y="2564904"/>
            <a:ext cx="72734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Отчет о деятельности</a:t>
            </a:r>
          </a:p>
          <a:p>
            <a:pPr algn="ctr"/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ТОО «</a:t>
            </a:r>
            <a:r>
              <a:rPr lang="ru-RU" sz="4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Окжетпес</a:t>
            </a: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-Т»</a:t>
            </a:r>
          </a:p>
          <a:p>
            <a:pPr algn="ctr"/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первое полугодие 2023 года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Гер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01654"/>
            <a:ext cx="1081646" cy="145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Одобрен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685" y="501349"/>
            <a:ext cx="1426995" cy="83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729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2"/>
          <p:cNvSpPr>
            <a:spLocks noGrp="1"/>
          </p:cNvSpPr>
          <p:nvPr>
            <p:ph idx="4294967295"/>
          </p:nvPr>
        </p:nvSpPr>
        <p:spPr>
          <a:xfrm>
            <a:off x="357158" y="1071546"/>
            <a:ext cx="8429626" cy="2857520"/>
          </a:xfrm>
        </p:spPr>
        <p:txBody>
          <a:bodyPr>
            <a:normAutofit lnSpcReduction="10000"/>
          </a:bodyPr>
          <a:lstStyle/>
          <a:p>
            <a:pPr marL="365125" indent="-255588" eaLnBrk="1" hangingPunct="1">
              <a:buFont typeface="Wingdings 2" pitchFamily="18" charset="2"/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Начало деятельности: </a:t>
            </a:r>
            <a:r>
              <a:rPr lang="ru-RU" sz="1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апреля 2016г.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65125" indent="-255588" eaLnBrk="1" hangingPunct="1">
              <a:buFont typeface="Wingdings 2" pitchFamily="18" charset="2"/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Численность персонала: </a:t>
            </a:r>
            <a:r>
              <a:rPr lang="ru-RU" sz="1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662 человек.</a:t>
            </a:r>
          </a:p>
          <a:p>
            <a:pPr marL="365125" indent="-255588" eaLnBrk="1" hangingPunct="1">
              <a:buFont typeface="Wingdings 2" pitchFamily="18" charset="2"/>
              <a:buNone/>
            </a:pPr>
            <a:endParaRPr lang="ru-RU" sz="17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 eaLnBrk="1" hangingPunct="1">
              <a:buFont typeface="Wingdings 2" pitchFamily="18" charset="2"/>
              <a:buNone/>
            </a:pPr>
            <a:r>
              <a:rPr lang="ru-RU" sz="17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Тарифы на регулируемые виды </a:t>
            </a:r>
            <a:r>
              <a:rPr lang="ru-RU" sz="17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деятельности до 01 июля 2023 года:</a:t>
            </a:r>
            <a:endParaRPr lang="ru-RU" sz="17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0713" lvl="1" eaLnBrk="1" hangingPunct="1">
              <a:buFont typeface="Wingdings 3" pitchFamily="18" charset="2"/>
              <a:buNone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1. Передача и распределение тепловой энергии – </a:t>
            </a:r>
            <a:r>
              <a:rPr lang="ru-RU" sz="17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1 467,67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тенге/Гкал.</a:t>
            </a:r>
          </a:p>
          <a:p>
            <a:pPr marL="620713" lvl="1" eaLnBrk="1" hangingPunct="1">
              <a:buFont typeface="Wingdings 3" pitchFamily="18" charset="2"/>
              <a:buNone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2. Снабжение тепловой энергией – </a:t>
            </a:r>
            <a:r>
              <a:rPr lang="ru-RU" sz="17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953,98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тенге/Гкал.</a:t>
            </a:r>
          </a:p>
          <a:p>
            <a:pPr marL="620713" lvl="1" eaLnBrk="1" hangingPunct="1">
              <a:buFont typeface="Wingdings 3" pitchFamily="18" charset="2"/>
              <a:buNone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3. Передача и распределение электрической энергии – </a:t>
            </a:r>
            <a:r>
              <a:rPr lang="ru-RU" sz="17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2,39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тенге/кВт*ч.</a:t>
            </a:r>
          </a:p>
          <a:p>
            <a:pPr marL="620713" lvl="1">
              <a:buNone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4. Подача воды по распределительным сетям – </a:t>
            </a:r>
            <a:r>
              <a:rPr lang="ru-RU" sz="17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196,82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тенге/м3.</a:t>
            </a:r>
          </a:p>
          <a:p>
            <a:pPr marL="620713" lvl="1">
              <a:buNone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5. Отведение сточных вод – </a:t>
            </a:r>
            <a:r>
              <a:rPr lang="ru-RU" sz="17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15,68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тенге/м3</a:t>
            </a:r>
            <a:endParaRPr lang="ru-RU" sz="1700" b="1" dirty="0">
              <a:latin typeface="Times New Roman" pitchFamily="18" charset="0"/>
              <a:cs typeface="Times New Roman" pitchFamily="18" charset="0"/>
            </a:endParaRPr>
          </a:p>
          <a:p>
            <a:pPr marL="365125" indent="-255588" eaLnBrk="1" hangingPunct="1">
              <a:buFont typeface="Wingdings 2" pitchFamily="18" charset="2"/>
              <a:buNone/>
            </a:pPr>
            <a:endParaRPr lang="ru-RU" sz="17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-255588" eaLnBrk="1" hangingPunct="1">
              <a:buFont typeface="Wingdings 2" pitchFamily="18" charset="2"/>
              <a:buNone/>
            </a:pP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7224" y="274638"/>
            <a:ext cx="7829576" cy="582594"/>
          </a:xfrm>
          <a:effectLst/>
        </p:spPr>
        <p:txBody>
          <a:bodyPr rtlCol="0"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Общие сведения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596" y="928670"/>
            <a:ext cx="8286750" cy="158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01090" y="6286520"/>
            <a:ext cx="457200" cy="457200"/>
          </a:xfrm>
          <a:noFill/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327328"/>
              </p:ext>
            </p:extLst>
          </p:nvPr>
        </p:nvGraphicFramePr>
        <p:xfrm>
          <a:off x="357158" y="3929066"/>
          <a:ext cx="8501123" cy="2425200"/>
        </p:xfrm>
        <a:graphic>
          <a:graphicData uri="http://schemas.openxmlformats.org/drawingml/2006/table">
            <a:tbl>
              <a:tblPr/>
              <a:tblGrid>
                <a:gridCol w="29651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54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557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880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969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5864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Информация по абонентам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абонентов по всем видам услуг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65 </a:t>
                      </a:r>
                      <a:r>
                        <a:rPr lang="ru-RU" sz="1100" b="1" i="0" u="none" strike="noStrike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479</a:t>
                      </a:r>
                      <a:endParaRPr lang="ru-RU" sz="1100" b="1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Физические лица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842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Юридические лица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637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Потребители тепла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FF"/>
                          </a:solidFill>
                          <a:latin typeface="Times New Roman"/>
                        </a:rPr>
                        <a:t>62 631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Потребители ХВС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FF"/>
                          </a:solidFill>
                          <a:latin typeface="Times New Roman"/>
                        </a:rPr>
                        <a:t>53 </a:t>
                      </a:r>
                      <a:r>
                        <a:rPr lang="ru-RU" sz="1100" b="1" i="0" u="none" strike="noStrike" dirty="0" smtClean="0">
                          <a:solidFill>
                            <a:srgbClr val="0000FF"/>
                          </a:solidFill>
                          <a:latin typeface="Times New Roman"/>
                        </a:rPr>
                        <a:t>716</a:t>
                      </a:r>
                      <a:endParaRPr lang="ru-RU" sz="1100" b="1" i="0" u="none" strike="noStrike" dirty="0">
                        <a:solidFill>
                          <a:srgbClr val="0000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1.1. Физические лица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3.1. Физические лица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681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1.2. Юридические лица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3.2. Юридические лица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035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0725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Потребители ГВС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FF"/>
                          </a:solidFill>
                          <a:latin typeface="Times New Roman"/>
                        </a:rPr>
                        <a:t>62 </a:t>
                      </a:r>
                      <a:r>
                        <a:rPr lang="ru-RU" sz="1100" b="1" i="0" u="none" strike="noStrike" dirty="0" smtClean="0">
                          <a:solidFill>
                            <a:srgbClr val="0000FF"/>
                          </a:solidFill>
                          <a:latin typeface="Times New Roman"/>
                        </a:rPr>
                        <a:t>286</a:t>
                      </a:r>
                      <a:endParaRPr lang="ru-RU" sz="1100" b="1" i="0" u="none" strike="noStrike" dirty="0">
                        <a:solidFill>
                          <a:srgbClr val="0000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Потребители КНС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FF"/>
                          </a:solidFill>
                          <a:latin typeface="Times New Roman"/>
                        </a:rPr>
                        <a:t>53 </a:t>
                      </a:r>
                      <a:r>
                        <a:rPr lang="ru-RU" sz="1100" b="1" i="0" u="none" strike="noStrike" dirty="0" smtClean="0">
                          <a:solidFill>
                            <a:srgbClr val="0000FF"/>
                          </a:solidFill>
                          <a:latin typeface="Times New Roman"/>
                        </a:rPr>
                        <a:t>800</a:t>
                      </a:r>
                      <a:endParaRPr lang="ru-RU" sz="1100" b="1" i="0" u="none" strike="noStrike" dirty="0">
                        <a:solidFill>
                          <a:srgbClr val="0000FF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2.1. Физические лица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60 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312</a:t>
                      </a:r>
                      <a:endParaRPr lang="ru-RU" sz="1100" b="0" i="0" u="none" strike="noStrike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4.1. Физические лица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8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2.2. Юридические лица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2 053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4.2. Юридические лица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1 984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32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301646"/>
              </p:ext>
            </p:extLst>
          </p:nvPr>
        </p:nvGraphicFramePr>
        <p:xfrm>
          <a:off x="611560" y="1015663"/>
          <a:ext cx="8064895" cy="5221516"/>
        </p:xfrm>
        <a:graphic>
          <a:graphicData uri="http://schemas.openxmlformats.org/drawingml/2006/table">
            <a:tbl>
              <a:tblPr/>
              <a:tblGrid>
                <a:gridCol w="22478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60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15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927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82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3284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74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 изм. 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Износ, % 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Нормативно-технические потери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Поставщики энергоресурсов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2876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Теплоснабжение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977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Тепловые сети</a:t>
                      </a:r>
                      <a:r>
                        <a:rPr lang="ru-RU" sz="1100" b="1" i="0" u="none" strike="noStrike">
                          <a:solidFill>
                            <a:srgbClr val="9E3611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</a:t>
                      </a:r>
                      <a:r>
                        <a:rPr lang="ru-RU" sz="1100" b="1" i="0" u="none" strike="noStrike">
                          <a:solidFill>
                            <a:srgbClr val="9E3611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426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АО «Арселор Миттал Темиртау» (96%)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03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Насосные станции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 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ТОО «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BasselGroupLLS» (4%)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0396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Холодное водоснабжение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03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Водопроводные сети</a:t>
                      </a:r>
                      <a:r>
                        <a:rPr lang="ru-RU" sz="1100" b="1" i="0" u="none" strike="noStrike">
                          <a:solidFill>
                            <a:srgbClr val="9E3611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</a:t>
                      </a:r>
                      <a:r>
                        <a:rPr lang="ru-RU" sz="1100" b="1" i="0" u="none" strike="noStrike">
                          <a:solidFill>
                            <a:srgbClr val="9E3611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252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12,43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ТОО "Караганды су" (58%)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03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Насосные станции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 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ТОО "Аква-Трейдинг" (42%)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0396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Отведение сточных вод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03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Канализационные сети</a:t>
                      </a:r>
                      <a:r>
                        <a:rPr lang="ru-RU" sz="1100" b="1" i="0" u="none" strike="noStrike">
                          <a:solidFill>
                            <a:srgbClr val="9E3611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</a:t>
                      </a:r>
                      <a:r>
                        <a:rPr lang="ru-RU" sz="1100" b="1" i="0" u="none" strike="noStrike">
                          <a:solidFill>
                            <a:srgbClr val="9E3611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245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03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Насосные станции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 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0396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Передача электрической энергии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03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Электрические сети</a:t>
                      </a:r>
                      <a:r>
                        <a:rPr lang="ru-RU" sz="1100" b="1" i="0" u="none" strike="noStrike">
                          <a:solidFill>
                            <a:srgbClr val="9E3611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</a:t>
                      </a:r>
                      <a:r>
                        <a:rPr lang="ru-RU" sz="1100" b="1" i="0" u="none" strike="noStrike">
                          <a:solidFill>
                            <a:srgbClr val="9E3611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1 195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11,0%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КарПромЭнерго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03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Трансформаторных пунктов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252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503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 сетей: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1 872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607" marR="7607" marT="7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211" y="0"/>
            <a:ext cx="90993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Технические характеристики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720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508104" y="1721424"/>
            <a:ext cx="287235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Покупка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405,8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 Гкал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(93%) – в связи с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недогревом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 АО АМТ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Реализация: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59,2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 Гкал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10%)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Нормативные потери: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83,8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 Гкал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(98%)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Сверхнормативные потери: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74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 Гкал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(100%)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11" y="0"/>
            <a:ext cx="90993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Баланс тепловой энергии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228720"/>
              </p:ext>
            </p:extLst>
          </p:nvPr>
        </p:nvGraphicFramePr>
        <p:xfrm>
          <a:off x="539552" y="1556792"/>
          <a:ext cx="5472608" cy="4194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3246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260648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затрат по услуге «Теплоснабжение»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805796"/>
              </p:ext>
            </p:extLst>
          </p:nvPr>
        </p:nvGraphicFramePr>
        <p:xfrm>
          <a:off x="827584" y="1484784"/>
          <a:ext cx="770485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895022" y="3656084"/>
            <a:ext cx="424847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" dirty="0"/>
              <a:t> Порыв теплосети </a:t>
            </a:r>
            <a:r>
              <a:rPr lang="ru-RU" sz="500" dirty="0" err="1"/>
              <a:t>Ду</a:t>
            </a:r>
            <a:r>
              <a:rPr lang="ru-RU" sz="500" dirty="0"/>
              <a:t> 800 мм.</a:t>
            </a:r>
            <a:br>
              <a:rPr lang="ru-RU" sz="500" dirty="0"/>
            </a:br>
            <a:r>
              <a:rPr lang="ru-RU" sz="500" dirty="0"/>
              <a:t>3А микрорайон д 1, 4, 5, 7, 10, 11, 13, 16, 17, 19, 20, 21, 22, ул. </a:t>
            </a:r>
            <a:r>
              <a:rPr lang="ru-RU" sz="500" dirty="0" err="1"/>
              <a:t>Ч.Валиханова</a:t>
            </a:r>
            <a:r>
              <a:rPr lang="ru-RU" sz="500" dirty="0"/>
              <a:t>, 1, 3, 5, 7, пр. Республики, 65, 65/1, 65/2, 65/3, 65/4, 65/5, 67, 67/1, 67/2, 67/3, 69, 69/1, 69/2, 69/3, 71, 71/1, 71/2, 71/3, 73/1, 73/2, 75/1, 77, 79, 81</a:t>
            </a:r>
            <a:br>
              <a:rPr lang="ru-RU" sz="500" dirty="0"/>
            </a:br>
            <a:r>
              <a:rPr lang="ru-RU" sz="500" dirty="0"/>
              <a:t>✅25.06.2023 работы завершены. Подача горячего водоснабжения возобновлена!</a:t>
            </a:r>
            <a:br>
              <a:rPr lang="ru-RU" sz="500" dirty="0"/>
            </a:br>
            <a:r>
              <a:rPr lang="ru-RU" sz="500" dirty="0"/>
              <a:t/>
            </a:r>
            <a:br>
              <a:rPr lang="ru-RU" sz="500" dirty="0"/>
            </a:br>
            <a:r>
              <a:rPr lang="ru-RU" sz="500" dirty="0"/>
              <a:t>📌 Порыв из под земли т/</a:t>
            </a:r>
            <a:r>
              <a:rPr lang="ru-RU" sz="500" dirty="0" err="1"/>
              <a:t>тр</a:t>
            </a:r>
            <a:r>
              <a:rPr lang="ru-RU" sz="500" dirty="0"/>
              <a:t> </a:t>
            </a:r>
            <a:r>
              <a:rPr lang="ru-RU" sz="500" dirty="0" err="1"/>
              <a:t>Ду</a:t>
            </a:r>
            <a:r>
              <a:rPr lang="ru-RU" sz="500" dirty="0"/>
              <a:t> 100 мм.</a:t>
            </a:r>
            <a:br>
              <a:rPr lang="ru-RU" sz="500" dirty="0"/>
            </a:br>
            <a:r>
              <a:rPr lang="ru-RU" sz="500" dirty="0"/>
              <a:t>Ул. Абая 4, 4/1, 6/1, 6/2, 8, 8/1</a:t>
            </a:r>
            <a:br>
              <a:rPr lang="ru-RU" sz="500" dirty="0"/>
            </a:br>
            <a:r>
              <a:rPr lang="ru-RU" sz="500" dirty="0"/>
              <a:t>Ул. Победы 1, 3/1, 3/2, 5, 5/1, 5/2, 7, 7/1, 7/2,</a:t>
            </a:r>
            <a:br>
              <a:rPr lang="ru-RU" sz="500" dirty="0"/>
            </a:br>
            <a:r>
              <a:rPr lang="ru-RU" sz="500" dirty="0"/>
              <a:t>Ул. Караганды 34, 36, 38</a:t>
            </a:r>
            <a:br>
              <a:rPr lang="ru-RU" sz="500" dirty="0"/>
            </a:br>
            <a:r>
              <a:rPr lang="ru-RU" sz="500" dirty="0"/>
              <a:t>Пр. Строителей 37, 39, 41, 43</a:t>
            </a:r>
            <a:br>
              <a:rPr lang="ru-RU" sz="500" dirty="0"/>
            </a:br>
            <a:r>
              <a:rPr lang="ru-RU" sz="500" dirty="0"/>
              <a:t>✅26.06.2023 работы завершены, подача горячей воды возобновлена</a:t>
            </a:r>
            <a:br>
              <a:rPr lang="ru-RU" sz="500" dirty="0"/>
            </a:br>
            <a:r>
              <a:rPr lang="ru-RU" sz="500" dirty="0"/>
              <a:t/>
            </a:r>
            <a:br>
              <a:rPr lang="ru-RU" sz="500" dirty="0"/>
            </a:br>
            <a:r>
              <a:rPr lang="ru-RU" sz="500" dirty="0"/>
              <a:t>📌Порыв т/трассы </a:t>
            </a:r>
            <a:r>
              <a:rPr lang="ru-RU" sz="500" dirty="0" err="1"/>
              <a:t>Ду</a:t>
            </a:r>
            <a:r>
              <a:rPr lang="ru-RU" sz="500" dirty="0"/>
              <a:t> 219 мм, 70 квартал 4, 4б, 5, 6, 9, 10, 11, 12, 12а, 13, 13а, 15 15в, 15б, 18, 21, 21а, 22, 22а</a:t>
            </a:r>
            <a:br>
              <a:rPr lang="ru-RU" sz="500" dirty="0"/>
            </a:br>
            <a:r>
              <a:rPr lang="ru-RU" sz="500" dirty="0"/>
              <a:t>✅в 19:30 работы завершены, возобновлена подача горячей воды.</a:t>
            </a:r>
            <a:br>
              <a:rPr lang="ru-RU" sz="500" dirty="0"/>
            </a:br>
            <a:r>
              <a:rPr lang="ru-RU" sz="500" dirty="0"/>
              <a:t/>
            </a:r>
            <a:br>
              <a:rPr lang="ru-RU" sz="500" dirty="0"/>
            </a:br>
            <a:r>
              <a:rPr lang="ru-RU" sz="500" dirty="0"/>
              <a:t>📌Порыв из-под земли т/трассы </a:t>
            </a:r>
            <a:r>
              <a:rPr lang="ru-RU" sz="500" dirty="0" err="1"/>
              <a:t>Ду</a:t>
            </a:r>
            <a:r>
              <a:rPr lang="ru-RU" sz="500" dirty="0"/>
              <a:t> 100 мм.</a:t>
            </a:r>
            <a:br>
              <a:rPr lang="ru-RU" sz="500" dirty="0"/>
            </a:br>
            <a:r>
              <a:rPr lang="ru-RU" sz="500" dirty="0"/>
              <a:t>Ремонтные работы 27.06.2023 г.</a:t>
            </a:r>
            <a:br>
              <a:rPr lang="ru-RU" sz="500" dirty="0"/>
            </a:br>
            <a:r>
              <a:rPr lang="ru-RU" sz="500" dirty="0"/>
              <a:t>🚱Под отключением: ул. Абая, д.: 9/1,9/2,</a:t>
            </a:r>
            <a:br>
              <a:rPr lang="ru-RU" sz="500" dirty="0"/>
            </a:br>
            <a:r>
              <a:rPr lang="ru-RU" sz="500" dirty="0"/>
              <a:t>Ул. Фурманова д.: 12,12/1,12/2,14,14/1,14/2,</a:t>
            </a:r>
            <a:br>
              <a:rPr lang="ru-RU" sz="500" dirty="0"/>
            </a:br>
            <a:r>
              <a:rPr lang="ru-RU" sz="500" dirty="0"/>
              <a:t>Ул. Сейфуллина, д.: 39,41,43,45</a:t>
            </a:r>
            <a:br>
              <a:rPr lang="ru-RU" sz="500" dirty="0"/>
            </a:br>
            <a:r>
              <a:rPr lang="ru-RU" sz="500" dirty="0"/>
              <a:t>✅Работы завершены, подача ГВС возобновлена</a:t>
            </a:r>
            <a:br>
              <a:rPr lang="ru-RU" sz="500" dirty="0"/>
            </a:br>
            <a:r>
              <a:rPr lang="ru-RU" sz="500" dirty="0"/>
              <a:t/>
            </a:r>
            <a:br>
              <a:rPr lang="ru-RU" sz="500" dirty="0"/>
            </a:br>
            <a:r>
              <a:rPr lang="ru-RU" sz="500" dirty="0"/>
              <a:t>📌Порыв т/трассы </a:t>
            </a:r>
            <a:r>
              <a:rPr lang="ru-RU" sz="500" dirty="0" err="1"/>
              <a:t>Ду</a:t>
            </a:r>
            <a:r>
              <a:rPr lang="ru-RU" sz="500" dirty="0"/>
              <a:t> 150 мм.</a:t>
            </a:r>
            <a:br>
              <a:rPr lang="ru-RU" sz="500" dirty="0"/>
            </a:br>
            <a:r>
              <a:rPr lang="ru-RU" sz="500" dirty="0"/>
              <a:t>Ремонтные работы 27.06.2023 г.</a:t>
            </a:r>
            <a:br>
              <a:rPr lang="ru-RU" sz="500" dirty="0"/>
            </a:br>
            <a:r>
              <a:rPr lang="ru-RU" sz="500" dirty="0"/>
              <a:t>🚱Под отключением Ул. Строителей 20, 20/1</a:t>
            </a:r>
            <a:br>
              <a:rPr lang="ru-RU" sz="500" dirty="0"/>
            </a:br>
            <a:r>
              <a:rPr lang="ru-RU" sz="500" dirty="0"/>
              <a:t>Ул. Победы 10, 12, 12/1, 12/2</a:t>
            </a:r>
            <a:br>
              <a:rPr lang="ru-RU" sz="500" dirty="0"/>
            </a:br>
            <a:r>
              <a:rPr lang="ru-RU" sz="500" dirty="0"/>
              <a:t>✅ в 19:30 работы завершены, подача </a:t>
            </a:r>
            <a:r>
              <a:rPr lang="ru-RU" sz="500" dirty="0" err="1"/>
              <a:t>гвс</a:t>
            </a:r>
            <a:r>
              <a:rPr lang="ru-RU" sz="500" dirty="0"/>
              <a:t> возобновлена</a:t>
            </a:r>
            <a:br>
              <a:rPr lang="ru-RU" sz="500" dirty="0"/>
            </a:br>
            <a:r>
              <a:rPr lang="ru-RU" sz="500" dirty="0"/>
              <a:t/>
            </a:r>
            <a:br>
              <a:rPr lang="ru-RU" sz="500" dirty="0"/>
            </a:br>
            <a:r>
              <a:rPr lang="ru-RU" sz="500" dirty="0"/>
              <a:t>📌 Порыв т/</a:t>
            </a:r>
            <a:r>
              <a:rPr lang="ru-RU" sz="500" dirty="0" err="1"/>
              <a:t>тр</a:t>
            </a:r>
            <a:r>
              <a:rPr lang="ru-RU" sz="500" dirty="0"/>
              <a:t> </a:t>
            </a:r>
            <a:r>
              <a:rPr lang="ru-RU" sz="500" dirty="0" err="1"/>
              <a:t>Ду</a:t>
            </a:r>
            <a:r>
              <a:rPr lang="ru-RU" sz="500" dirty="0"/>
              <a:t> 89 мм.</a:t>
            </a:r>
            <a:br>
              <a:rPr lang="ru-RU" sz="500" dirty="0"/>
            </a:br>
            <a:r>
              <a:rPr lang="ru-RU" sz="500" dirty="0"/>
              <a:t>🚱Под отключением пр. Строителей, д. 45</a:t>
            </a:r>
            <a:br>
              <a:rPr lang="ru-RU" sz="500" dirty="0"/>
            </a:br>
            <a:r>
              <a:rPr lang="ru-RU" sz="500" dirty="0"/>
              <a:t>✅подача </a:t>
            </a:r>
            <a:r>
              <a:rPr lang="ru-RU" sz="500" dirty="0" err="1"/>
              <a:t>гвс</a:t>
            </a:r>
            <a:r>
              <a:rPr lang="ru-RU" sz="500" dirty="0"/>
              <a:t> возобновлена</a:t>
            </a:r>
            <a:br>
              <a:rPr lang="ru-RU" sz="500" dirty="0"/>
            </a:br>
            <a:r>
              <a:rPr lang="ru-RU" sz="500" dirty="0"/>
              <a:t/>
            </a:r>
            <a:br>
              <a:rPr lang="ru-RU" sz="500" dirty="0"/>
            </a:br>
            <a:r>
              <a:rPr lang="ru-RU" sz="500" dirty="0"/>
              <a:t>📌 Порыв теплотрассы </a:t>
            </a:r>
            <a:r>
              <a:rPr lang="ru-RU" sz="500" dirty="0" err="1"/>
              <a:t>Ду</a:t>
            </a:r>
            <a:r>
              <a:rPr lang="ru-RU" sz="500" dirty="0"/>
              <a:t> 89 мм ул. Сейфуллина, д. 27</a:t>
            </a:r>
            <a:br>
              <a:rPr lang="ru-RU" sz="500" dirty="0"/>
            </a:br>
            <a:r>
              <a:rPr lang="ru-RU" sz="500" dirty="0"/>
              <a:t>🚱Под отключением пр. Сейфуллина, д.: 27, 29, 31</a:t>
            </a:r>
            <a:br>
              <a:rPr lang="ru-RU" sz="500" dirty="0"/>
            </a:br>
            <a:r>
              <a:rPr lang="ru-RU" sz="500" dirty="0"/>
              <a:t>✅подача </a:t>
            </a:r>
            <a:r>
              <a:rPr lang="ru-RU" sz="500" dirty="0" err="1"/>
              <a:t>гвс</a:t>
            </a:r>
            <a:r>
              <a:rPr lang="ru-RU" sz="500" dirty="0"/>
              <a:t> возобновлена 27.06.2023 г.</a:t>
            </a:r>
            <a:br>
              <a:rPr lang="ru-RU" sz="500" dirty="0"/>
            </a:br>
            <a:r>
              <a:rPr lang="ru-RU" sz="500" dirty="0"/>
              <a:t/>
            </a:r>
            <a:br>
              <a:rPr lang="ru-RU" sz="500" dirty="0"/>
            </a:br>
            <a:r>
              <a:rPr lang="ru-RU" sz="500" dirty="0"/>
              <a:t>📌Порыв из-под земли т/трассы </a:t>
            </a:r>
            <a:r>
              <a:rPr lang="ru-RU" sz="500" dirty="0" err="1"/>
              <a:t>Ду</a:t>
            </a:r>
            <a:r>
              <a:rPr lang="ru-RU" sz="500" dirty="0"/>
              <a:t> 89 мм, планируется замена 17 метров трубы. 🚱Под отключением ул. </a:t>
            </a:r>
            <a:r>
              <a:rPr lang="ru-RU" sz="500" dirty="0" err="1"/>
              <a:t>Байсеитовой</a:t>
            </a:r>
            <a:r>
              <a:rPr lang="ru-RU" sz="500" dirty="0"/>
              <a:t>, д.: 3, 3/1, 5, 5/1,</a:t>
            </a:r>
            <a:br>
              <a:rPr lang="ru-RU" sz="500" dirty="0"/>
            </a:br>
            <a:r>
              <a:rPr lang="ru-RU" sz="500" dirty="0"/>
              <a:t>Ул. Караганды, д.: 14, 14/1</a:t>
            </a:r>
            <a:br>
              <a:rPr lang="ru-RU" sz="500" dirty="0"/>
            </a:br>
            <a:r>
              <a:rPr lang="ru-RU" sz="500" dirty="0"/>
              <a:t>✅ 29.06.2023 выполняются ремонтные работы.</a:t>
            </a:r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528" y="3285443"/>
            <a:ext cx="38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Абая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A42E47B-1653-4D1F-A434-162B9E823E05}"/>
              </a:ext>
            </a:extLst>
          </p:cNvPr>
          <p:cNvSpPr txBox="1"/>
          <p:nvPr/>
        </p:nvSpPr>
        <p:spPr>
          <a:xfrm>
            <a:off x="2411760" y="180564"/>
            <a:ext cx="54726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Ремонтная кампания ТОО «Окжетпес-Т»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4176464" cy="234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08429"/>
            <a:ext cx="3921468" cy="2205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673476" y="3185973"/>
            <a:ext cx="38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 квартал  дом 6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4733999" cy="266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87208" cy="490066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Отчет об из исполнении тарифной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сметы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Услуги по передаче и распределению тепловой энергии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940300"/>
              </p:ext>
            </p:extLst>
          </p:nvPr>
        </p:nvGraphicFramePr>
        <p:xfrm>
          <a:off x="683568" y="980727"/>
          <a:ext cx="6840760" cy="5301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name="Лист" r:id="rId4" imgW="10829877" imgH="8763142" progId="Excel.Sheet.8">
                  <p:embed/>
                </p:oleObj>
              </mc:Choice>
              <mc:Fallback>
                <p:oleObj name="Лист" r:id="rId4" imgW="10829877" imgH="876314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3568" y="980727"/>
                        <a:ext cx="6840760" cy="53018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Информация об исполнении утвержденной инвестиционной программы по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итогам первого полугодия 2023</a:t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ТОО "Окжетпес-Т" </a:t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услуги "Передача и распределение тепловой энергии"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027502"/>
              </p:ext>
            </p:extLst>
          </p:nvPr>
        </p:nvGraphicFramePr>
        <p:xfrm>
          <a:off x="683567" y="1528548"/>
          <a:ext cx="7920880" cy="4526697"/>
        </p:xfrm>
        <a:graphic>
          <a:graphicData uri="http://schemas.openxmlformats.org/drawingml/2006/table">
            <a:tbl>
              <a:tblPr/>
              <a:tblGrid>
                <a:gridCol w="576065"/>
                <a:gridCol w="936104"/>
                <a:gridCol w="1512168"/>
                <a:gridCol w="648072"/>
                <a:gridCol w="648072"/>
                <a:gridCol w="702039"/>
                <a:gridCol w="625372"/>
                <a:gridCol w="469029"/>
                <a:gridCol w="529161"/>
                <a:gridCol w="637399"/>
                <a:gridCol w="637399"/>
              </a:tblGrid>
              <a:tr h="33083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Информация о плановых и фактических объемах предоставления регулируемых услуг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инвестиционной программы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8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регулируемых услуг (товаров, работ) и обслуживаемая территория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мероприятий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в натуральных показателях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 предоставления услуги в рамках инвестиционной программы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Отклонение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Причины отклонения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4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8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57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Передача и распределение тепловой энергии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Замена сетей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905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Замена участка  теплотрассы 4 микрорайона от  до Ч. Валиханова 19 до пр. Мира 106 ( 3 этап )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1940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73 585,74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73 585,74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 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-73 585,74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ТОО планирует выйти в ДКРЕМ с корректировкой инвестиционной программы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Замена участка теплотрассы по ул. Матросова от ТНС Мира-Н.Абдирова до ул Кар. Шоссе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450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47 793,02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47 793,02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 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-47 793,02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ТОО планирует выйти в ДКРЕМ с корректировкой инвестиционной программы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Замена участка тепловых сетей вдоль пр. Металлургов со стороны 7-го микрорайона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680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57 336,10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57 336,10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 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ТОО планирует выйти в ДКРЕМ с корректировкой инвестиционной программы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Замена  теплоизоляции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99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Замена теплоизоляции Центральной  части города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3143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29 199,88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29 199,88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 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-29 199,88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ТОО планирует выйти в ДКРЕМ с корректировкой инвестиционной программы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Закуп оборудования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99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Закуп и установка приборов учета тепловой энергии на вводе в МЖД и врезке на группу частных домов г. Темиртау 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71 580,64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71 580,64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 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ТОО планирует выйти в ДКРЕМ с корректировкой инвестиционной программы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4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Закуп электродвигателя  ЕSQ M 355-GST 6.0-315/1500 IP23 IM 1001об/мин на ТНС № 1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11 071,43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11 071,43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 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Договор заключен. Идут подготовительные работы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Замена стальной запорной арматуры на тепловых сетях : ф 800мм-2шт; ф600мм-6шт; ф400мм-4шт; ф 300мм- 6шт; ф 200-13шт; ф 150мм-7шт.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60 012,25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60 012,25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 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Договор заключен. Ожидается поставка запорной арматуры</a:t>
                      </a:r>
                    </a:p>
                  </a:txBody>
                  <a:tcPr marL="3803" marR="3803" marT="3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ИТОГО 2023 г.: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350 579,06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-350 579,06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03" marR="3803" marT="38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57BC99-28B5-4A90-9C9D-07D668D7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соблюдении показателей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качества,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эффективности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регулируемых услуг по итогам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услуги:  Передача и распределение тепловой энергией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59632" y="1844824"/>
            <a:ext cx="7416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сегодняшний день для выполнения инвестиционной программы идут подготовительные работы. Договоры на выполнение работ заключены.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некоторые позиции ТОО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Окжетпес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-Т» планирует выйти с корректировкой мероприятий в Департамент комитета по регулированию естественных монополий.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211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rgbClr val="002060"/>
                </a:solidFill>
              </a:rPr>
              <a:t>Отчет об из исполнении тарифной сметы</a:t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>Услуги по снабжению тепловой </a:t>
            </a:r>
            <a:r>
              <a:rPr lang="ru-RU" sz="1800" b="1" dirty="0" smtClean="0">
                <a:solidFill>
                  <a:srgbClr val="002060"/>
                </a:solidFill>
              </a:rPr>
              <a:t>энергией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288535"/>
              </p:ext>
            </p:extLst>
          </p:nvPr>
        </p:nvGraphicFramePr>
        <p:xfrm>
          <a:off x="971600" y="1340768"/>
          <a:ext cx="7304632" cy="3744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Лист" r:id="rId4" imgW="13487400" imgH="6381778" progId="Excel.Sheet.8">
                  <p:embed/>
                </p:oleObj>
              </mc:Choice>
              <mc:Fallback>
                <p:oleObj name="Лист" r:id="rId4" imgW="13487400" imgH="6381778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1340768"/>
                        <a:ext cx="7304632" cy="3744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57BC99-28B5-4A90-9C9D-07D668D7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соблюдении показателей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качества, надежности и эффективности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регулируемых услуг по итогам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услуги:  Снабжение тепловой энергией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013198"/>
              </p:ext>
            </p:extLst>
          </p:nvPr>
        </p:nvGraphicFramePr>
        <p:xfrm>
          <a:off x="467544" y="1556792"/>
          <a:ext cx="8194467" cy="3024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" name="Лист" r:id="rId4" imgW="11030046" imgH="3781240" progId="Excel.Sheet.8">
                  <p:embed/>
                </p:oleObj>
              </mc:Choice>
              <mc:Fallback>
                <p:oleObj name="Лист" r:id="rId4" imgW="11030046" imgH="378124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544" y="1556792"/>
                        <a:ext cx="8194467" cy="3024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3420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010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Баланс холодного водоснабжения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4208" y="1973530"/>
            <a:ext cx="252028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Покупка холодной воды: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Увеличение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883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 тонн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(17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%)</a:t>
            </a:r>
          </a:p>
          <a:p>
            <a:endParaRPr lang="ru-RU" sz="1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Реализация: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Уменьшение на 154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 тонн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(5,2%)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Нормативные </a:t>
            </a:r>
            <a:r>
              <a:rPr lang="ru-RU" sz="16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потери</a:t>
            </a:r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Увеличение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66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 тонн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(10%)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Сверхнормативные потери: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Увеличение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1620,5тыс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тонн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(72,5%)- износ водовода Караганда-Темиртау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544421"/>
              </p:ext>
            </p:extLst>
          </p:nvPr>
        </p:nvGraphicFramePr>
        <p:xfrm>
          <a:off x="251520" y="1412776"/>
          <a:ext cx="5832648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477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51720" y="40466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Структура затрат по услуге «Подача воды по распределительным сетям»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718635"/>
              </p:ext>
            </p:extLst>
          </p:nvPr>
        </p:nvGraphicFramePr>
        <p:xfrm>
          <a:off x="735029" y="1268760"/>
          <a:ext cx="7205381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7887"/>
            <a:ext cx="8229600" cy="778098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Отчет об из исполнении тарифной сметы</a:t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Услуги по подаче воды по распределительным сетям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28501"/>
              </p:ext>
            </p:extLst>
          </p:nvPr>
        </p:nvGraphicFramePr>
        <p:xfrm>
          <a:off x="755576" y="1052736"/>
          <a:ext cx="7704855" cy="5112572"/>
        </p:xfrm>
        <a:graphic>
          <a:graphicData uri="http://schemas.openxmlformats.org/drawingml/2006/table">
            <a:tbl>
              <a:tblPr/>
              <a:tblGrid>
                <a:gridCol w="577906"/>
                <a:gridCol w="1801709"/>
                <a:gridCol w="577906"/>
                <a:gridCol w="912753"/>
                <a:gridCol w="775075"/>
                <a:gridCol w="899267"/>
                <a:gridCol w="2160239"/>
              </a:tblGrid>
              <a:tr h="5118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показателей*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Предусмотрено в утвержденной тарифной смете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Фактически сложившиеся показатели тарифной сметы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Отклонение, %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Причины отклонения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2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производство товаров и предоставление услуг, всего, в том числе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тысяч тенге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1 247 896,37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840 685,70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32,63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70%.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Материальные затраты, всего, в том числе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323 959,36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23 219,85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92,83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7,2%. По итогам 5 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5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Сырье и материалы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183 296,77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10 407,33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94,32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Исполнено на 6%. По итогам 5 </a:t>
                      </a:r>
                      <a:r>
                        <a:rPr lang="ru-RU" sz="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мес</a:t>
                      </a:r>
                      <a:endParaRPr lang="ru-RU" sz="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3853" marR="3853" marT="38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Горюче-смазочные материалы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11 250,72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5 396,159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52,04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48%. По итогам 5 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Энергия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129 411,87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7 416,364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94,27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6%.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оплату труда, всего, в том числе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195 280,95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209 821,53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               7,45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117%. По итогам 5 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Амортизация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25 129,13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23 154,00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7,86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92%.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Ремонт, всего, в том числе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119 492,00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8 300,00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93,05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7%.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затраты, в т.ч.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584 034,93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576 190,32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1,34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99%.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5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5.8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Покупка воды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559 212,41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573 377,16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               2,53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112%.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Общие и административные расходы, всего: в том числе: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59 688,88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19 676,38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67,04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33%.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6.5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расходы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24 654,82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7 493,40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69,61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31%.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затрат на предоставление услуг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1 307 585,25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860 362,24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34,20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66%.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288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IV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 (РБА*СП)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11 562,14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100,00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Исполненеие инвестиционной программы запланированно в летний период. Договоры заключены, поставка труб исполнена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доходов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1 319 147,39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860 362,24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34,78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6%.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VII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 оказываемых услуг (товаров, работ)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тыс.м3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6 674,27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3 060,92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54,14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46%.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VIII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Нормативные технические потери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 12,43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12,43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                   -  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6%.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тыс.м3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986,46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42,37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95,70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95%.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необоснованный доход</a:t>
                      </a:r>
                    </a:p>
                  </a:txBody>
                  <a:tcPr marL="3853" marR="3853" marT="385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5 533,09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2 537,55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54,14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46%. По итогам 5 мес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5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IX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Тариф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тенге/м3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196,82   </a:t>
                      </a:r>
                    </a:p>
                  </a:txBody>
                  <a:tcPr marL="3853" marR="3853" marT="38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281,08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             42,81   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853" marR="3853" marT="38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51520" y="3697287"/>
            <a:ext cx="38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микрорайон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A42E47B-1653-4D1F-A434-162B9E823E05}"/>
              </a:ext>
            </a:extLst>
          </p:cNvPr>
          <p:cNvSpPr txBox="1"/>
          <p:nvPr/>
        </p:nvSpPr>
        <p:spPr>
          <a:xfrm>
            <a:off x="2411760" y="180564"/>
            <a:ext cx="54726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Ремонтная кампания ТОО «Окжетпес-Т»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8024" y="6212589"/>
            <a:ext cx="38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Водовод Караганда-Темиртау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1451"/>
            <a:ext cx="5395076" cy="303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77732"/>
            <a:ext cx="6284190" cy="353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95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Информация об исполнении утвержденной инвестиционной программы по итогам 2022 года ТОО «Окжетпес-Т»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услуги «Подача воды по распределительным сетям"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536978"/>
              </p:ext>
            </p:extLst>
          </p:nvPr>
        </p:nvGraphicFramePr>
        <p:xfrm>
          <a:off x="755576" y="1340768"/>
          <a:ext cx="7353302" cy="3714750"/>
        </p:xfrm>
        <a:graphic>
          <a:graphicData uri="http://schemas.openxmlformats.org/drawingml/2006/table">
            <a:tbl>
              <a:tblPr/>
              <a:tblGrid>
                <a:gridCol w="656843"/>
                <a:gridCol w="1480680"/>
                <a:gridCol w="545514"/>
                <a:gridCol w="659626"/>
                <a:gridCol w="690242"/>
                <a:gridCol w="659626"/>
                <a:gridCol w="656843"/>
                <a:gridCol w="1001964"/>
                <a:gridCol w="1001964"/>
              </a:tblGrid>
              <a:tr h="161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мероприятий инвестиционной программы (проекта)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инвестиций, тыс. тенге (без НДС)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Источник финансирования, 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7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собственные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заемные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Бюджетные средства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Деятельность,не относящаяся к регулируемым услугам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по ИП на 2023-2024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г.г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134 769,90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134 769,90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Инвестиционная программа (проекта) на 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на 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65 812,44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65 812,44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Замена сетей.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Замена участка ХПВ вдоль 6-го микрорайона от ул.Амангельды до "Байтерека"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36 691,27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36 691,27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3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Замена участка ХПВ вдоль пр.Республики от пр.Строителей до ул.Караганды с перехом через ул.Караганды методом горизонтально направленного бурения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29 121,17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29 121,17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184482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сегодняшний день для выполнения инвестиционной программы идут подготовительные работы. Договоры на выполнение работ заключены.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 17 июля 2023 года открыта заявка на проведение работ.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F257BC99-28B5-4A90-9C9D-07D668D7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соблюдении показателей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качества,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эффективности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регулируемых услуг по итогам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услуги: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воды по распределительным сетям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225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566529"/>
            <a:ext cx="82296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Структура затрат по услуге </a:t>
            </a: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«Отведение сточных вод»</a:t>
            </a:r>
            <a:endParaRPr lang="ru-RU" sz="1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7664694"/>
              </p:ext>
            </p:extLst>
          </p:nvPr>
        </p:nvGraphicFramePr>
        <p:xfrm>
          <a:off x="899592" y="1196752"/>
          <a:ext cx="676875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из исполнении тарифной сметы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отведению сточных вод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46757" y="1600202"/>
          <a:ext cx="7650485" cy="4525959"/>
        </p:xfrm>
        <a:graphic>
          <a:graphicData uri="http://schemas.openxmlformats.org/drawingml/2006/table">
            <a:tbl>
              <a:tblPr/>
              <a:tblGrid>
                <a:gridCol w="581728"/>
                <a:gridCol w="1877220"/>
                <a:gridCol w="650617"/>
                <a:gridCol w="956789"/>
                <a:gridCol w="964443"/>
                <a:gridCol w="774999"/>
                <a:gridCol w="1844689"/>
              </a:tblGrid>
              <a:tr h="6490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показателей*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Предусмотрено в утвержденной тарифной смете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Фактически сложившиеся показатели тарифной сметы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Отклонение, %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Причины отклонения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7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производство товаров и предоставление услуг, всего, в том числе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тысяч тенге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759 856,68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216 229,68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71,54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21%.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87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Материальные затраты, всего, в том числе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337 443,20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64 295,73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80,95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20%.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43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Сырье и материалы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82 974,82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1 293,29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98,4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2%.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Горюче-смазочные материалы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14 764,36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21 031,812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                42,4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142%.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Энергия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239 704,02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41 970,633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82,49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18%.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оплату труда, всего, в том числе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183 729,62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83 154,00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54,74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56%.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43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Амортизация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107 178,90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58 125,00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45,77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55%.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43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Ремонт, всего, в том числе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97 994,16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7 800,00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92,04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8%.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43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затраты (расшифровать)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33 510,80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2 854,95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91,48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8%.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7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Общие и административные расходы, всего: в том числе: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54 543,85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4 749,13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91,29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39%.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143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6.5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расходы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12 016,08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4 749,13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60,48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40%.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7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выплату вознаграждений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871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затрат на предоставление услуг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814 400,53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220 978,81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72,87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28%.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435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IV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 (РБА*СП)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22 518,57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-  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100,00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доходов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836 919,10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220 978,81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73,60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27%.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871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VII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 оказываемых услуг (товаров, работ)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тыс.м3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21 817,20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9 358,01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57,11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43%.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необоснованный доход</a:t>
                      </a:r>
                    </a:p>
                  </a:txBody>
                  <a:tcPr marL="5744" marR="5744" marT="57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108 911,36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46 715,16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57,11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43%. По итогам 5 мес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IX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Тариф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тенге/ м3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33,37   </a:t>
                      </a:r>
                    </a:p>
                  </a:txBody>
                  <a:tcPr marL="5744" marR="5744" marT="57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23,61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29,23   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744" marR="5744" marT="57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1751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Информация об исполнении утвержденной инвестиционной программы по итогам 2022 года ТОО "Окжетпес-Т" </a:t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услуги "Отведение сточных вод"</a:t>
            </a:r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365025"/>
              </p:ext>
            </p:extLst>
          </p:nvPr>
        </p:nvGraphicFramePr>
        <p:xfrm>
          <a:off x="1043608" y="1700808"/>
          <a:ext cx="6696744" cy="2952327"/>
        </p:xfrm>
        <a:graphic>
          <a:graphicData uri="http://schemas.openxmlformats.org/drawingml/2006/table">
            <a:tbl>
              <a:tblPr/>
              <a:tblGrid>
                <a:gridCol w="356953"/>
                <a:gridCol w="3072897"/>
                <a:gridCol w="775984"/>
                <a:gridCol w="733306"/>
                <a:gridCol w="1757604"/>
              </a:tblGrid>
              <a:tr h="1174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объекта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 изм.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Длина м.п.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Строительно-монтажные работы, тыс.тг </a:t>
                      </a:r>
                      <a:b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 НДС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5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1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Заена участка напорного коллектора ф 800мм от ФНС 35 квартала до КГН (2 участок)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129 697,47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5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Итого по услугам водоотведения 2023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                         129 697,47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57BC99-28B5-4A90-9C9D-07D668D7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соблюдении показателей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качества, надежности и эффективности регулируемых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 по итогам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услуги:  Отведение сточных вод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184482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сегодняшний день для выполнения инвестиционной программы идут подготовительные работы. Договоры на выполнение работ заключены.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 17 июля 2023 года открыта заявка на проведение работ.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682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012160" y="1772816"/>
            <a:ext cx="287235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Отпуск в сеть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Рост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23937тыс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кВт*ч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(13,4%)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Реализация: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Рост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20283тыс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кВт*ч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(14%)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Собственные нужды: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Рост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1939тыс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кВт*ч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(15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%)</a:t>
            </a:r>
          </a:p>
          <a:p>
            <a:endParaRPr lang="ru-RU" sz="1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Нормативные потери: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Рост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2947тыс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кВт*ч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15%)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Сверхнормативные потери: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на 1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233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 кВт*ч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19%)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-9792" y="8978"/>
            <a:ext cx="9144000" cy="92211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Баланс электрической энергии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6847690"/>
              </p:ext>
            </p:extLst>
          </p:nvPr>
        </p:nvGraphicFramePr>
        <p:xfrm>
          <a:off x="683568" y="1407237"/>
          <a:ext cx="6325319" cy="405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1773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Структура затрат по услуге «Передача и распределение электрической энергии»</a:t>
            </a:r>
            <a:endParaRPr lang="ru-RU" sz="1600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0754458"/>
              </p:ext>
            </p:extLst>
          </p:nvPr>
        </p:nvGraphicFramePr>
        <p:xfrm>
          <a:off x="971600" y="1268760"/>
          <a:ext cx="7344816" cy="4907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solidFill>
                  <a:srgbClr val="002060"/>
                </a:solidFill>
              </a:rPr>
              <a:t>Отчет об из исполнении тарифной сметы</a:t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>Услуги по передаче и распределению электрической энергии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132382"/>
              </p:ext>
            </p:extLst>
          </p:nvPr>
        </p:nvGraphicFramePr>
        <p:xfrm>
          <a:off x="899592" y="1340765"/>
          <a:ext cx="6859093" cy="4785400"/>
        </p:xfrm>
        <a:graphic>
          <a:graphicData uri="http://schemas.openxmlformats.org/drawingml/2006/table">
            <a:tbl>
              <a:tblPr/>
              <a:tblGrid>
                <a:gridCol w="451507"/>
                <a:gridCol w="1780741"/>
                <a:gridCol w="864096"/>
                <a:gridCol w="720080"/>
                <a:gridCol w="792088"/>
                <a:gridCol w="636591"/>
                <a:gridCol w="1613990"/>
              </a:tblGrid>
              <a:tr h="621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показателей*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Предусмотрено в утвержденной тарифной смете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Фактически сложившиеся показатели тарифной сметы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Отклонение, %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Причины отклонения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4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производство товаров и предоставление услуг, всего, в том числе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тысяч тенге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550 794,66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371 483,84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32,55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28%.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229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Материальные затраты, всего, в том числе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18 392,62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5 372,49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70,79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30%.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91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Сырье и материалы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3 228,98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1 293,29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  59,9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40%.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1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Горюче-смазочные материалы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14 726,31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3 102,10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78,93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22%.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1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Энергия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437,33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977,10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                123,42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123%.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9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оплату труда, всего, в том числе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112 946,95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172 941,45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                  53,12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47%.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91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Амортизация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-  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не предусмотренно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91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Ремонт, всего, в том числе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91 169,44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10 000,00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89,03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11%.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91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затраты (расшифровать)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328 285,65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183 169,91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44,20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56%.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344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5.10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Покупка электрической энергии на восполнение нормативно-технических потерь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300 000,00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180 905,69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39,70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61%.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9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Общие и административные расходы, всего: в том числе: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30 139,05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19 474,72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35,38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65%.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91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6.5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расходы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6 978,07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5 854,38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16,10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84%.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91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выплату вознаграждений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                         0,1772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9169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доходов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// -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580 933,71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390 958,74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32,70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22972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VII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 оказываемых услуг (товаров, работ)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 кВт*ч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243 264,33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140 752,43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42,14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58%.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16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VIII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Нормативные технические потери</a:t>
                      </a:r>
                    </a:p>
                  </a:txBody>
                  <a:tcPr marL="5021" marR="5021" marT="502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11,00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11,00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1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тыс.кВт*ч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26 263,06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5 514,09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-                 79,00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Исполнено на 21%. По итогам 5 мес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6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IX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Тариф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тенге/ кВт*ч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2,39   </a:t>
                      </a:r>
                    </a:p>
                  </a:txBody>
                  <a:tcPr marL="5021" marR="5021" marT="50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2,78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/>
                        </a:rPr>
                        <a:t>                  16,31   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21" marR="5021" marT="50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84170" y="5575829"/>
            <a:ext cx="457200" cy="457200"/>
          </a:xfrm>
          <a:noFill/>
        </p:spPr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1"/>
            <a:ext cx="4616177" cy="617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333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4546" y="785794"/>
            <a:ext cx="6500858" cy="2643206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Функционирует </a:t>
            </a:r>
            <a:r>
              <a:rPr lang="en-US" sz="7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  <a:r>
              <a:rPr lang="en-US" sz="7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7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Telegram </a:t>
            </a:r>
            <a:r>
              <a:rPr lang="ru-RU" sz="7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Бот, сайт:</a:t>
            </a:r>
          </a:p>
          <a:p>
            <a:pPr algn="just">
              <a:buFont typeface="Wingdings" pitchFamily="2" charset="2"/>
              <a:buChar char="ü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показаний с приборов учета</a:t>
            </a:r>
          </a:p>
          <a:p>
            <a:pPr algn="just">
              <a:buFont typeface="Wingdings" pitchFamily="2" charset="2"/>
              <a:buChar char="ü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детализации квитанции</a:t>
            </a:r>
          </a:p>
          <a:p>
            <a:pPr algn="just">
              <a:buFont typeface="Wingdings" pitchFamily="2" charset="2"/>
              <a:buChar char="ü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заявки на опломбировку прибора учета</a:t>
            </a:r>
          </a:p>
          <a:p>
            <a:pPr algn="just">
              <a:buFont typeface="Wingdings" pitchFamily="2" charset="2"/>
              <a:buChar char="ü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Реализована возможность оставить обращение генеральному директору предприятия</a:t>
            </a:r>
          </a:p>
          <a:p>
            <a:pPr algn="just">
              <a:buFont typeface="Wingdings" pitchFamily="2" charset="2"/>
              <a:buChar char="ü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Реализована возможность оставить обращение об отсутствии ХВС, ГВС и Электроэнергии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lvl="0" algn="just" fontAlgn="base">
              <a:buFont typeface="Wingdings" pitchFamily="2" charset="2"/>
              <a:buChar char="ü"/>
            </a:pP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Ежемесячное уведомление о выставлении счетов за коммунальные услуги физическим лицам и индивидуальным предпринимателям и возможность внесения оплаты через мобильные приложения банков второго уровня.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формирования квитанции на оплату коммунальных услуг в режиме онлайн</a:t>
            </a: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857488" y="3708474"/>
            <a:ext cx="6000792" cy="12921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Функционирует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показаний с приборов учета в для дальнейшей передачи в бот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разъяснительная работа по начислению и задолженности</a:t>
            </a:r>
          </a:p>
          <a:p>
            <a:endParaRPr lang="ru-RU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49796" y="188640"/>
            <a:ext cx="77724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ПОТРЕБИТЕЛЯМИ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99" y="1081075"/>
            <a:ext cx="825860" cy="82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32" y="1893717"/>
            <a:ext cx="743195" cy="74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1876"/>
            <a:ext cx="2319646" cy="150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3528" y="2928934"/>
            <a:ext cx="1907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www.okjetpest.kz</a:t>
            </a:r>
            <a:endParaRPr lang="ru-RU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1" y="5212085"/>
            <a:ext cx="1357322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14480" y="5214950"/>
            <a:ext cx="65722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«Досудебный кабинет» 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Осуществляется постоянный прием потребителей по вопросам задолженности, проводится разбирательство возникновения задолженности.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гарантийное обязательство на погашение задолженности частями в соответствии с утвержденным регламентом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912776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35845"/>
            <a:ext cx="828092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ПЕРСПЕКТИВАХ ДЕЯТЕЛЬНОСТИ (ПЛАНЫ РАЗВИТИЯ), В ТОМ ЧИСЛЕ ВОЗМОЖНЫХ ИЗМЕНЕНИЯХ ТАРИФОВ </a:t>
            </a:r>
          </a:p>
          <a:p>
            <a:pPr lvl="0" algn="ctr" fontAlgn="base"/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buFont typeface="Wingdings" pitchFamily="2" charset="2"/>
              <a:buChar char="ü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Реализация  АСКУЭ (автоматизированная система коммерческого учета электроэнергии).</a:t>
            </a:r>
          </a:p>
          <a:p>
            <a:pPr lvl="0" fontAlgn="base">
              <a:buFont typeface="Wingdings" pitchFamily="2" charset="2"/>
              <a:buChar char="ü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Реализация ИИСКУВ (информационно-измерительная система коммерческого учета воды).</a:t>
            </a:r>
          </a:p>
          <a:p>
            <a:pPr lvl="0" fontAlgn="base">
              <a:buFont typeface="Wingdings" pitchFamily="2" charset="2"/>
              <a:buChar char="ü"/>
            </a:pP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buFont typeface="Wingdings" pitchFamily="2" charset="2"/>
              <a:buChar char="ü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Реализация данного проекта позволит сократить сверхнормативные потери воды и электроэнергии, тем самым осуществить экономию средств предприятия.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" algn="just" fontAlgn="base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686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2420888"/>
            <a:ext cx="66317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73615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3726</TotalTime>
  <Words>2799</Words>
  <Application>Microsoft Office PowerPoint</Application>
  <PresentationFormat>Экран (4:3)</PresentationFormat>
  <Paragraphs>847</Paragraphs>
  <Slides>28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Тема Office</vt:lpstr>
      <vt:lpstr>Лист</vt:lpstr>
      <vt:lpstr>Презентация PowerPoint</vt:lpstr>
      <vt:lpstr>Общие сведения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Отчет об из исполнении тарифной сметы  Услуги по передаче и распределению тепловой энергии</vt:lpstr>
      <vt:lpstr>Информация об исполнении утвержденной инвестиционной программы по итогам первого полугодия 2023 года ТОО "Окжетпес-Т"  услуги "Передача и распределение тепловой энергии"</vt:lpstr>
      <vt:lpstr>Информация о соблюдении показателей качества, надежности и эффективности регулируемых услуг по итогам Вид услуги:  Передача и распределение тепловой энергией</vt:lpstr>
      <vt:lpstr>Отчет об из исполнении тарифной сметы Услуги по снабжению тепловой энергией</vt:lpstr>
      <vt:lpstr>Информация о соблюдении показателей качества, надежности и эффективности  регулируемых услуг по итогам Вид услуги:  Снабжение тепловой энергией</vt:lpstr>
      <vt:lpstr>Баланс холодного водоснабжения</vt:lpstr>
      <vt:lpstr>Презентация PowerPoint</vt:lpstr>
      <vt:lpstr>Отчет об из исполнении тарифной сметы Услуги по подаче воды по распределительным сетям</vt:lpstr>
      <vt:lpstr>Презентация PowerPoint</vt:lpstr>
      <vt:lpstr>Информация об исполнении утвержденной инвестиционной программы по итогам 2022 года ТОО «Окжетпес-Т»  услуги «Подача воды по распределительным сетям"</vt:lpstr>
      <vt:lpstr>Информация о соблюдении показателей качества, надежности и эффективности регулируемых услуг по итогам Вид услуги:  Подача воды по распределительным сетям</vt:lpstr>
      <vt:lpstr>Структура затрат по услуге «Отведение сточных вод»</vt:lpstr>
      <vt:lpstr>Отчет об из исполнении тарифной сметы Услуги по отведению сточных вод</vt:lpstr>
      <vt:lpstr>Информация об исполнении утвержденной инвестиционной программы по итогам 2022 года ТОО "Окжетпес-Т"  услуги "Отведение сточных вод"</vt:lpstr>
      <vt:lpstr>Информация о соблюдении показателей качества, надежности и эффективности регулируемых услуг по итогам Вид услуги:  Отведение сточных вод</vt:lpstr>
      <vt:lpstr>Баланс электрической энергии</vt:lpstr>
      <vt:lpstr>Структура затрат по услуге «Передача и распределение электрической энергии»</vt:lpstr>
      <vt:lpstr>Отчет об из исполнении тарифной сметы Услуги по передаче и распределению электрической энергии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ww</cp:lastModifiedBy>
  <cp:revision>172</cp:revision>
  <cp:lastPrinted>2023-04-27T08:00:24Z</cp:lastPrinted>
  <dcterms:created xsi:type="dcterms:W3CDTF">2021-04-26T05:35:55Z</dcterms:created>
  <dcterms:modified xsi:type="dcterms:W3CDTF">2023-07-26T05:35:22Z</dcterms:modified>
</cp:coreProperties>
</file>