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4" r:id="rId4"/>
    <p:sldId id="256" r:id="rId5"/>
    <p:sldId id="284" r:id="rId6"/>
    <p:sldId id="290" r:id="rId7"/>
    <p:sldId id="285" r:id="rId8"/>
    <p:sldId id="302" r:id="rId9"/>
    <p:sldId id="310" r:id="rId10"/>
    <p:sldId id="286" r:id="rId11"/>
    <p:sldId id="288" r:id="rId12"/>
    <p:sldId id="257" r:id="rId13"/>
    <p:sldId id="293" r:id="rId14"/>
    <p:sldId id="292" r:id="rId15"/>
    <p:sldId id="295" r:id="rId16"/>
    <p:sldId id="303" r:id="rId17"/>
    <p:sldId id="299" r:id="rId18"/>
    <p:sldId id="300" r:id="rId19"/>
    <p:sldId id="305" r:id="rId20"/>
    <p:sldId id="283" r:id="rId21"/>
    <p:sldId id="296" r:id="rId22"/>
    <p:sldId id="297" r:id="rId23"/>
    <p:sldId id="279" r:id="rId24"/>
    <p:sldId id="307" r:id="rId25"/>
    <p:sldId id="309" r:id="rId26"/>
    <p:sldId id="282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400" autoAdjust="0"/>
  </p:normalViewPr>
  <p:slideViewPr>
    <p:cSldViewPr>
      <p:cViewPr varScale="1">
        <p:scale>
          <a:sx n="107" d="100"/>
          <a:sy n="107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7.240\_scan_econom\&#1048;&#1057;&#1055;&#1054;&#1051;&#1053;&#1045;&#1053;&#1048;&#1045;%20&#1058;&#1040;&#1056;&#1048;&#1060;&#1053;&#1067;&#1061;%20&#1057;&#1052;&#1045;&#1058;\&#1045;&#1046;&#1045;&#1043;&#1054;&#1044;&#1053;&#1067;&#1049;%20&#1054;&#1058;&#1063;&#1045;&#1058;\2023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8695406437028"/>
          <c:y val="2.3423158686650757E-2"/>
          <c:w val="0.60926176263365306"/>
          <c:h val="0.649356457025150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'распределение энергоресурсов'!$A$4</c:f>
              <c:strCache>
                <c:ptCount val="1"/>
                <c:pt idx="0">
                  <c:v>нераспределенные потери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энергоресурсов'!$H$4:$O$4</c:f>
              <c:numCache>
                <c:formatCode>0.0</c:formatCode>
                <c:ptCount val="2"/>
                <c:pt idx="0">
                  <c:v>14.048712242159318</c:v>
                </c:pt>
                <c:pt idx="1">
                  <c:v>20.956940000000394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5-4E60-AF09-0FBC24CCC09E}"/>
            </c:ext>
          </c:extLst>
        </c:ser>
        <c:ser>
          <c:idx val="1"/>
          <c:order val="1"/>
          <c:tx>
            <c:strRef>
              <c:f>'распределение энергоресурсов'!$A$5</c:f>
              <c:strCache>
                <c:ptCount val="1"/>
                <c:pt idx="0">
                  <c:v>собственные нужды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энергоресурсов'!$H$5:$O$5</c:f>
              <c:numCache>
                <c:formatCode>0.0</c:formatCode>
                <c:ptCount val="2"/>
                <c:pt idx="0">
                  <c:v>3.1341999999999999</c:v>
                </c:pt>
                <c:pt idx="1">
                  <c:v>3.1341999999999999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5-4E60-AF09-0FBC24CCC09E}"/>
            </c:ext>
          </c:extLst>
        </c:ser>
        <c:ser>
          <c:idx val="2"/>
          <c:order val="2"/>
          <c:tx>
            <c:strRef>
              <c:f>'распределение энергоресурсов'!$A$6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энергоресурсов'!$H$6:$O$6</c:f>
              <c:numCache>
                <c:formatCode>0.0</c:formatCode>
                <c:ptCount val="2"/>
                <c:pt idx="0">
                  <c:v>300.42332223834023</c:v>
                </c:pt>
                <c:pt idx="1">
                  <c:v>268.2312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A5-4E60-AF09-0FBC24CCC09E}"/>
            </c:ext>
          </c:extLst>
        </c:ser>
        <c:ser>
          <c:idx val="3"/>
          <c:order val="3"/>
          <c:tx>
            <c:strRef>
              <c:f>'распределение энергоресурсов'!$A$7</c:f>
              <c:strCache>
                <c:ptCount val="1"/>
                <c:pt idx="0">
                  <c:v>реализация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энергоресурсов'!$H$7:$O$7</c:f>
              <c:numCache>
                <c:formatCode>0.0</c:formatCode>
                <c:ptCount val="2"/>
                <c:pt idx="0">
                  <c:v>1180.7644500000001</c:v>
                </c:pt>
                <c:pt idx="1">
                  <c:v>1048.8336599999998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A5-4E60-AF09-0FBC24CCC09E}"/>
            </c:ext>
          </c:extLst>
        </c:ser>
        <c:ser>
          <c:idx val="4"/>
          <c:order val="4"/>
          <c:tx>
            <c:strRef>
              <c:f>'распределение энергоресурсов'!$A$8</c:f>
              <c:strCache>
                <c:ptCount val="1"/>
                <c:pt idx="0">
                  <c:v>покупка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энергоресурсов'!$H$8:$O$8</c:f>
              <c:numCache>
                <c:formatCode>0.0</c:formatCode>
                <c:ptCount val="2"/>
                <c:pt idx="0">
                  <c:v>1498.3706844804997</c:v>
                </c:pt>
                <c:pt idx="1">
                  <c:v>1341.1560000000002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A5-4E60-AF09-0FBC24CCC0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144640"/>
        <c:axId val="83845120"/>
        <c:axId val="100227584"/>
      </c:bar3DChart>
      <c:catAx>
        <c:axId val="1001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45120"/>
        <c:crosses val="autoZero"/>
        <c:auto val="1"/>
        <c:lblAlgn val="ctr"/>
        <c:lblOffset val="100"/>
        <c:noMultiLvlLbl val="0"/>
      </c:catAx>
      <c:valAx>
        <c:axId val="838451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0144640"/>
        <c:crosses val="autoZero"/>
        <c:crossBetween val="between"/>
      </c:valAx>
      <c:serAx>
        <c:axId val="100227584"/>
        <c:scaling>
          <c:orientation val="minMax"/>
        </c:scaling>
        <c:delete val="1"/>
        <c:axPos val="b"/>
        <c:majorTickMark val="out"/>
        <c:minorTickMark val="none"/>
        <c:tickLblPos val="nextTo"/>
        <c:crossAx val="8384512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24478356134684"/>
          <c:y val="0.73795923452606393"/>
          <c:w val="0.82835698635015753"/>
          <c:h val="0.1907480314960629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39885120673796E-2"/>
          <c:y val="7.1594241389888083E-2"/>
          <c:w val="0.63919517955128857"/>
          <c:h val="0.8353889443300091"/>
        </c:manualLayout>
      </c:layout>
      <c:pie3DChart>
        <c:varyColors val="1"/>
        <c:ser>
          <c:idx val="0"/>
          <c:order val="0"/>
          <c:explosion val="34"/>
          <c:dLbls>
            <c:dLbl>
              <c:idx val="0"/>
              <c:layout>
                <c:manualLayout>
                  <c:x val="-3.6911347133397922E-2"/>
                  <c:y val="-6.30309162858816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6-4863-A5E2-99618B5DC335}"/>
                </c:ext>
              </c:extLst>
            </c:dLbl>
            <c:dLbl>
              <c:idx val="1"/>
              <c:layout>
                <c:manualLayout>
                  <c:x val="-0.11454395050840256"/>
                  <c:y val="-0.306568135686459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6-4863-A5E2-99618B5DC335}"/>
                </c:ext>
              </c:extLst>
            </c:dLbl>
            <c:dLbl>
              <c:idx val="2"/>
              <c:layout>
                <c:manualLayout>
                  <c:x val="-1.1531645202926493E-2"/>
                  <c:y val="1.4614655368686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6-4863-A5E2-99618B5DC335}"/>
                </c:ext>
              </c:extLst>
            </c:dLbl>
            <c:dLbl>
              <c:idx val="3"/>
              <c:layout>
                <c:manualLayout>
                  <c:x val="1.0380360436334609E-2"/>
                  <c:y val="-0.199160659949877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6-4863-A5E2-99618B5DC335}"/>
                </c:ext>
              </c:extLst>
            </c:dLbl>
            <c:dLbl>
              <c:idx val="4"/>
              <c:layout>
                <c:manualLayout>
                  <c:x val="-5.1245635013062261E-3"/>
                  <c:y val="-8.19900522273182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6-4863-A5E2-99618B5DC335}"/>
                </c:ext>
              </c:extLst>
            </c:dLbl>
            <c:dLbl>
              <c:idx val="5"/>
              <c:layout>
                <c:manualLayout>
                  <c:x val="-6.6766895072852429E-3"/>
                  <c:y val="-1.5783083018807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6-4863-A5E2-99618B5DC335}"/>
                </c:ext>
              </c:extLst>
            </c:dLbl>
            <c:dLbl>
              <c:idx val="6"/>
              <c:layout>
                <c:manualLayout>
                  <c:x val="-2.385134806641908E-2"/>
                  <c:y val="-6.381477065275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E6-4863-A5E2-99618B5DC335}"/>
                </c:ext>
              </c:extLst>
            </c:dLbl>
            <c:dLbl>
              <c:idx val="7"/>
              <c:layout>
                <c:manualLayout>
                  <c:x val="3.2854104517130292E-2"/>
                  <c:y val="-0.235982425235383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E6-4863-A5E2-99618B5DC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тс!$I$14:$I$20</c:f>
              <c:strCache>
                <c:ptCount val="7"/>
                <c:pt idx="0">
                  <c:v>Производственные затраты</c:v>
                </c:pt>
                <c:pt idx="1">
                  <c:v>Покупка тепловой энергии</c:v>
                </c:pt>
                <c:pt idx="2">
                  <c:v>Покупка электрической энергии</c:v>
                </c:pt>
                <c:pt idx="3">
                  <c:v>Заработная плата</c:v>
                </c:pt>
                <c:pt idx="4">
                  <c:v>Амортизация</c:v>
                </c:pt>
                <c:pt idx="5">
                  <c:v>Ремонты</c:v>
                </c:pt>
                <c:pt idx="6">
                  <c:v>Административные расходы</c:v>
                </c:pt>
              </c:strCache>
            </c:strRef>
          </c:cat>
          <c:val>
            <c:numRef>
              <c:f>тс!$J$14:$J$20</c:f>
              <c:numCache>
                <c:formatCode>_-* #,##0.0\ _₽_-;\-* #,##0.0\ _₽_-;_-* "-"??\ _₽_-;_-@_-</c:formatCode>
                <c:ptCount val="7"/>
                <c:pt idx="0">
                  <c:v>137877.84897715942</c:v>
                </c:pt>
                <c:pt idx="1">
                  <c:v>1478194.5839271997</c:v>
                </c:pt>
                <c:pt idx="2">
                  <c:v>233208.62197845045</c:v>
                </c:pt>
                <c:pt idx="3">
                  <c:v>646044.84</c:v>
                </c:pt>
                <c:pt idx="4">
                  <c:v>210437.90048857799</c:v>
                </c:pt>
                <c:pt idx="5">
                  <c:v>169024.96456999998</c:v>
                </c:pt>
                <c:pt idx="6">
                  <c:v>71657.540044145091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E6-4863-A5E2-99618B5DC335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тс!$I$14:$I$20</c:f>
              <c:strCache>
                <c:ptCount val="7"/>
                <c:pt idx="0">
                  <c:v>Производственные затраты</c:v>
                </c:pt>
                <c:pt idx="1">
                  <c:v>Покупка тепловой энергии</c:v>
                </c:pt>
                <c:pt idx="2">
                  <c:v>Покупка электрической энергии</c:v>
                </c:pt>
                <c:pt idx="3">
                  <c:v>Заработная плата</c:v>
                </c:pt>
                <c:pt idx="4">
                  <c:v>Амортизация</c:v>
                </c:pt>
                <c:pt idx="5">
                  <c:v>Ремонты</c:v>
                </c:pt>
                <c:pt idx="6">
                  <c:v>Административные расходы</c:v>
                </c:pt>
              </c:strCache>
            </c:strRef>
          </c:cat>
          <c:val>
            <c:numRef>
              <c:f>тс!$K$14:$K$20</c:f>
              <c:numCache>
                <c:formatCode>0.00%</c:formatCode>
                <c:ptCount val="7"/>
                <c:pt idx="0">
                  <c:v>4.67946247579114E-2</c:v>
                </c:pt>
                <c:pt idx="1">
                  <c:v>0.5016872643952337</c:v>
                </c:pt>
                <c:pt idx="2">
                  <c:v>7.9149116676450401E-2</c:v>
                </c:pt>
                <c:pt idx="3">
                  <c:v>0.21926238397868381</c:v>
                </c:pt>
                <c:pt idx="4">
                  <c:v>7.1420918307457795E-2</c:v>
                </c:pt>
                <c:pt idx="5">
                  <c:v>5.7365703413915919E-2</c:v>
                </c:pt>
                <c:pt idx="6">
                  <c:v>2.4319988470347127E-2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E6-4863-A5E2-99618B5DC3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18459418236436"/>
          <c:y val="6.362417431624641E-2"/>
          <c:w val="0.60926176263365306"/>
          <c:h val="0.649356457025150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'распределение энергоресурсов'!$A$21</c:f>
              <c:strCache>
                <c:ptCount val="1"/>
                <c:pt idx="0">
                  <c:v>нераспределенные потери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энергоресурсов'!$H$21:$O$21</c:f>
              <c:numCache>
                <c:formatCode>0.0</c:formatCode>
                <c:ptCount val="2"/>
                <c:pt idx="0">
                  <c:v>1284.5451689552001</c:v>
                </c:pt>
                <c:pt idx="1">
                  <c:v>1782.1860769388989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DBF-AE5D-00992C2FD2D8}"/>
            </c:ext>
          </c:extLst>
        </c:ser>
        <c:ser>
          <c:idx val="1"/>
          <c:order val="1"/>
          <c:tx>
            <c:strRef>
              <c:f>'распределение энергоресурсов'!$A$22</c:f>
              <c:strCache>
                <c:ptCount val="1"/>
                <c:pt idx="0">
                  <c:v>собственные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240265541271716E-2"/>
                  <c:y val="-4.884072709869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E-49D4-918D-FD019AC64444}"/>
                </c:ext>
              </c:extLst>
            </c:dLbl>
            <c:dLbl>
              <c:idx val="1"/>
              <c:layout>
                <c:manualLayout>
                  <c:x val="7.4896548785294781E-2"/>
                  <c:y val="3.79872321878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E-49D4-918D-FD019AC644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энергоресурсов'!$H$22:$O$22</c:f>
              <c:numCache>
                <c:formatCode>0.0</c:formatCode>
                <c:ptCount val="2"/>
                <c:pt idx="0">
                  <c:v>83.639700000000005</c:v>
                </c:pt>
                <c:pt idx="1">
                  <c:v>46.863299999999995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6-4DBF-AE5D-00992C2FD2D8}"/>
            </c:ext>
          </c:extLst>
        </c:ser>
        <c:ser>
          <c:idx val="2"/>
          <c:order val="2"/>
          <c:tx>
            <c:strRef>
              <c:f>'распределение энергоресурсов'!$A$23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энергоресурсов'!$H$23:$O$23</c:f>
              <c:numCache>
                <c:formatCode>0.0</c:formatCode>
                <c:ptCount val="2"/>
                <c:pt idx="0">
                  <c:v>1123.6847070448</c:v>
                </c:pt>
                <c:pt idx="1">
                  <c:v>1190.2188979111056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6-4DBF-AE5D-00992C2FD2D8}"/>
            </c:ext>
          </c:extLst>
        </c:ser>
        <c:ser>
          <c:idx val="3"/>
          <c:order val="3"/>
          <c:tx>
            <c:strRef>
              <c:f>'распределение энергоресурсов'!$A$24</c:f>
              <c:strCache>
                <c:ptCount val="1"/>
                <c:pt idx="0">
                  <c:v>реализация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энергоресурсов'!$H$24:$O$24</c:f>
              <c:numCache>
                <c:formatCode>0.0</c:formatCode>
                <c:ptCount val="2"/>
                <c:pt idx="0">
                  <c:v>6236.8854899999997</c:v>
                </c:pt>
                <c:pt idx="1">
                  <c:v>6385.7555440000006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6-4DBF-AE5D-00992C2FD2D8}"/>
            </c:ext>
          </c:extLst>
        </c:ser>
        <c:ser>
          <c:idx val="4"/>
          <c:order val="4"/>
          <c:tx>
            <c:strRef>
              <c:f>'распределение энергоресурсов'!$A$25</c:f>
              <c:strCache>
                <c:ptCount val="1"/>
                <c:pt idx="0">
                  <c:v>покупка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энергоресурсов'!$H$25:$O$25</c:f>
              <c:numCache>
                <c:formatCode>0.0</c:formatCode>
                <c:ptCount val="2"/>
                <c:pt idx="0">
                  <c:v>8784.8782917352437</c:v>
                </c:pt>
                <c:pt idx="1">
                  <c:v>9476.9514729974726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DBF-AE5D-00992C2FD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071232"/>
        <c:axId val="100508800"/>
        <c:axId val="83202688"/>
      </c:bar3DChart>
      <c:catAx>
        <c:axId val="1510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508800"/>
        <c:crosses val="autoZero"/>
        <c:auto val="1"/>
        <c:lblAlgn val="ctr"/>
        <c:lblOffset val="100"/>
        <c:noMultiLvlLbl val="0"/>
      </c:catAx>
      <c:valAx>
        <c:axId val="1005088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1071232"/>
        <c:crosses val="autoZero"/>
        <c:crossBetween val="between"/>
      </c:valAx>
      <c:serAx>
        <c:axId val="83202688"/>
        <c:scaling>
          <c:orientation val="minMax"/>
        </c:scaling>
        <c:delete val="1"/>
        <c:axPos val="b"/>
        <c:majorTickMark val="out"/>
        <c:minorTickMark val="none"/>
        <c:tickLblPos val="nextTo"/>
        <c:crossAx val="10050880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24478356134684"/>
          <c:y val="0.73795923452606393"/>
          <c:w val="0.82835698635015753"/>
          <c:h val="0.190748031496062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730226507872665E-2"/>
          <c:y val="0.15320467894974646"/>
          <c:w val="0.53590194252677237"/>
          <c:h val="0.70022149706310555"/>
        </c:manualLayout>
      </c:layout>
      <c:pie3DChart>
        <c:varyColors val="1"/>
        <c:ser>
          <c:idx val="0"/>
          <c:order val="0"/>
          <c:explosion val="34"/>
          <c:dLbls>
            <c:dLbl>
              <c:idx val="0"/>
              <c:layout>
                <c:manualLayout>
                  <c:x val="4.1391543807535083E-2"/>
                  <c:y val="-2.73262713991666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58-4CCE-8769-294B85BA2651}"/>
                </c:ext>
              </c:extLst>
            </c:dLbl>
            <c:dLbl>
              <c:idx val="1"/>
              <c:layout>
                <c:manualLayout>
                  <c:x val="-6.1727612824313084E-2"/>
                  <c:y val="-0.207299764044379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8-4CCE-8769-294B85BA2651}"/>
                </c:ext>
              </c:extLst>
            </c:dLbl>
            <c:dLbl>
              <c:idx val="2"/>
              <c:layout>
                <c:manualLayout>
                  <c:x val="1.4630355410398676E-2"/>
                  <c:y val="5.7214693418874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58-4CCE-8769-294B85BA2651}"/>
                </c:ext>
              </c:extLst>
            </c:dLbl>
            <c:dLbl>
              <c:idx val="3"/>
              <c:layout>
                <c:manualLayout>
                  <c:x val="1.3650575869124425E-2"/>
                  <c:y val="0.101702800814073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58-4CCE-8769-294B85BA2651}"/>
                </c:ext>
              </c:extLst>
            </c:dLbl>
            <c:dLbl>
              <c:idx val="4"/>
              <c:layout>
                <c:manualLayout>
                  <c:x val="-5.1245635013062261E-3"/>
                  <c:y val="-8.19900522273182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58-4CCE-8769-294B85BA2651}"/>
                </c:ext>
              </c:extLst>
            </c:dLbl>
            <c:dLbl>
              <c:idx val="5"/>
              <c:layout>
                <c:manualLayout>
                  <c:x val="-6.6766895072852429E-3"/>
                  <c:y val="-1.5783083018807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58-4CCE-8769-294B85BA2651}"/>
                </c:ext>
              </c:extLst>
            </c:dLbl>
            <c:dLbl>
              <c:idx val="6"/>
              <c:layout>
                <c:manualLayout>
                  <c:x val="-2.385134806641908E-2"/>
                  <c:y val="-6.381477065275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58-4CCE-8769-294B85BA2651}"/>
                </c:ext>
              </c:extLst>
            </c:dLbl>
            <c:dLbl>
              <c:idx val="7"/>
              <c:layout>
                <c:manualLayout>
                  <c:x val="3.2854104517130292E-2"/>
                  <c:y val="-0.235982425235383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58-4CCE-8769-294B85BA2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тс!$I$14:$I$20</c:f>
              <c:strCache>
                <c:ptCount val="7"/>
                <c:pt idx="0">
                  <c:v>Производственные затраты</c:v>
                </c:pt>
                <c:pt idx="1">
                  <c:v>Покупка холодной воды</c:v>
                </c:pt>
                <c:pt idx="2">
                  <c:v>Покупка электрической энергии</c:v>
                </c:pt>
                <c:pt idx="3">
                  <c:v>Заработная плата</c:v>
                </c:pt>
                <c:pt idx="4">
                  <c:v>Амортизация</c:v>
                </c:pt>
                <c:pt idx="5">
                  <c:v>Ремонты</c:v>
                </c:pt>
                <c:pt idx="6">
                  <c:v>Административные расходы</c:v>
                </c:pt>
              </c:strCache>
            </c:strRef>
          </c:cat>
          <c:val>
            <c:numRef>
              <c:f>тс!$J$14:$J$20</c:f>
              <c:numCache>
                <c:formatCode>_-* #,##0.0\ _₽_-;\-* #,##0.0\ _₽_-;_-* "-"??\ _₽_-;_-@_-</c:formatCode>
                <c:ptCount val="7"/>
                <c:pt idx="0">
                  <c:v>22057.619069164597</c:v>
                </c:pt>
                <c:pt idx="1">
                  <c:v>752910.79644888814</c:v>
                </c:pt>
                <c:pt idx="2">
                  <c:v>29488.264919347501</c:v>
                </c:pt>
                <c:pt idx="3">
                  <c:v>360347.43</c:v>
                </c:pt>
                <c:pt idx="4">
                  <c:v>134932.43591351001</c:v>
                </c:pt>
                <c:pt idx="5">
                  <c:v>116043.11788999999</c:v>
                </c:pt>
                <c:pt idx="6">
                  <c:v>30397.146717225547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58-4CCE-8769-294B85BA2651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тс!$I$14:$I$20</c:f>
              <c:strCache>
                <c:ptCount val="7"/>
                <c:pt idx="0">
                  <c:v>Производственные затраты</c:v>
                </c:pt>
                <c:pt idx="1">
                  <c:v>Покупка холодной воды</c:v>
                </c:pt>
                <c:pt idx="2">
                  <c:v>Покупка электрической энергии</c:v>
                </c:pt>
                <c:pt idx="3">
                  <c:v>Заработная плата</c:v>
                </c:pt>
                <c:pt idx="4">
                  <c:v>Амортизация</c:v>
                </c:pt>
                <c:pt idx="5">
                  <c:v>Ремонты</c:v>
                </c:pt>
                <c:pt idx="6">
                  <c:v>Административные расходы</c:v>
                </c:pt>
              </c:strCache>
            </c:strRef>
          </c:cat>
          <c:val>
            <c:numRef>
              <c:f>тс!$K$14:$K$20</c:f>
              <c:numCache>
                <c:formatCode>0.00%</c:formatCode>
                <c:ptCount val="7"/>
                <c:pt idx="0">
                  <c:v>1.5252366724474555E-2</c:v>
                </c:pt>
                <c:pt idx="1">
                  <c:v>0.5206215386278128</c:v>
                </c:pt>
                <c:pt idx="2">
                  <c:v>2.0390497687354452E-2</c:v>
                </c:pt>
                <c:pt idx="3">
                  <c:v>0.24917245752354375</c:v>
                </c:pt>
                <c:pt idx="4">
                  <c:v>9.3302862340956236E-2</c:v>
                </c:pt>
                <c:pt idx="5">
                  <c:v>8.0241307294312059E-2</c:v>
                </c:pt>
                <c:pt idx="6">
                  <c:v>2.1018969801546272E-2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58-4CCE-8769-294B85BA26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80603120206093"/>
          <c:y val="0.27461559315226669"/>
          <c:w val="0.31987162988435724"/>
          <c:h val="0.40486269391033691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18459418236436"/>
          <c:y val="6.362417431624641E-2"/>
          <c:w val="0.60926176263365306"/>
          <c:h val="0.649356457025150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'распределение энергоресурсов'!$A$29</c:f>
              <c:strCache>
                <c:ptCount val="1"/>
                <c:pt idx="0">
                  <c:v>нераспределенные потери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энергоресурсов'!$H$29:$O$29</c:f>
              <c:numCache>
                <c:formatCode>0.0</c:formatCode>
                <c:ptCount val="2"/>
                <c:pt idx="0">
                  <c:v>12947.589</c:v>
                </c:pt>
                <c:pt idx="1">
                  <c:v>11134.317107679975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6-432D-B0F6-A9651C8760F1}"/>
            </c:ext>
          </c:extLst>
        </c:ser>
        <c:ser>
          <c:idx val="1"/>
          <c:order val="1"/>
          <c:tx>
            <c:strRef>
              <c:f>'распределение энергоресурсов'!$A$30</c:f>
              <c:strCache>
                <c:ptCount val="1"/>
                <c:pt idx="0">
                  <c:v>собственные нужды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энергоресурсов'!$H$30:$O$30</c:f>
              <c:numCache>
                <c:formatCode>0.0</c:formatCode>
                <c:ptCount val="2"/>
                <c:pt idx="0">
                  <c:v>24162.904999999999</c:v>
                </c:pt>
                <c:pt idx="1">
                  <c:v>25393.279080000004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6-432D-B0F6-A9651C8760F1}"/>
            </c:ext>
          </c:extLst>
        </c:ser>
        <c:ser>
          <c:idx val="2"/>
          <c:order val="2"/>
          <c:tx>
            <c:strRef>
              <c:f>'распределение энергоресурсов'!$A$31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энергоресурсов'!$H$31:$O$31</c:f>
              <c:numCache>
                <c:formatCode>0.0</c:formatCode>
                <c:ptCount val="2"/>
                <c:pt idx="0">
                  <c:v>31227.444</c:v>
                </c:pt>
                <c:pt idx="1">
                  <c:v>36304.15039425002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6-432D-B0F6-A9651C8760F1}"/>
            </c:ext>
          </c:extLst>
        </c:ser>
        <c:ser>
          <c:idx val="3"/>
          <c:order val="3"/>
          <c:tx>
            <c:strRef>
              <c:f>'распределение энергоресурсов'!$A$32</c:f>
              <c:strCache>
                <c:ptCount val="1"/>
                <c:pt idx="0">
                  <c:v>реализация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энергоресурсов'!$H$32:$O$32</c:f>
              <c:numCache>
                <c:formatCode>0.0</c:formatCode>
                <c:ptCount val="2"/>
                <c:pt idx="0">
                  <c:v>234895.03225685001</c:v>
                </c:pt>
                <c:pt idx="1">
                  <c:v>256558.81042554995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6-432D-B0F6-A9651C8760F1}"/>
            </c:ext>
          </c:extLst>
        </c:ser>
        <c:ser>
          <c:idx val="4"/>
          <c:order val="4"/>
          <c:tx>
            <c:strRef>
              <c:f>'распределение энергоресурсов'!$A$33</c:f>
              <c:strCache>
                <c:ptCount val="1"/>
                <c:pt idx="0">
                  <c:v>Подача в сеть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энергоресурсов'!$H$3:$O$3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'распределение энергоресурсов'!$H$33:$O$33</c:f>
              <c:numCache>
                <c:formatCode>0.0</c:formatCode>
                <c:ptCount val="2"/>
                <c:pt idx="0">
                  <c:v>303232.97025685001</c:v>
                </c:pt>
                <c:pt idx="1">
                  <c:v>329390.55700748001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26-432D-B0F6-A9651C876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493760"/>
        <c:axId val="100507648"/>
        <c:axId val="83029120"/>
      </c:bar3DChart>
      <c:catAx>
        <c:axId val="1094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507648"/>
        <c:crosses val="autoZero"/>
        <c:auto val="1"/>
        <c:lblAlgn val="ctr"/>
        <c:lblOffset val="100"/>
        <c:noMultiLvlLbl val="0"/>
      </c:catAx>
      <c:valAx>
        <c:axId val="1005076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9493760"/>
        <c:crosses val="autoZero"/>
        <c:crossBetween val="between"/>
      </c:valAx>
      <c:serAx>
        <c:axId val="83029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00507648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24478356134684"/>
          <c:y val="0.73795923452606393"/>
          <c:w val="0.82835698635015753"/>
          <c:h val="0.1907480314960629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094379491603322E-2"/>
          <c:y val="0.11817369372717637"/>
          <c:w val="0.58213452862535975"/>
          <c:h val="0.76034416642113622"/>
        </c:manualLayout>
      </c:layout>
      <c:pie3DChart>
        <c:varyColors val="1"/>
        <c:ser>
          <c:idx val="0"/>
          <c:order val="0"/>
          <c:explosion val="34"/>
          <c:dLbls>
            <c:dLbl>
              <c:idx val="0"/>
              <c:layout>
                <c:manualLayout>
                  <c:x val="5.8189749069275529E-2"/>
                  <c:y val="-8.37328042101642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C8-454F-898E-582D6E9C9279}"/>
                </c:ext>
              </c:extLst>
            </c:dLbl>
            <c:dLbl>
              <c:idx val="1"/>
              <c:layout>
                <c:manualLayout>
                  <c:x val="-8.492271342139417E-5"/>
                  <c:y val="-0.2506552812396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C8-454F-898E-582D6E9C9279}"/>
                </c:ext>
              </c:extLst>
            </c:dLbl>
            <c:dLbl>
              <c:idx val="2"/>
              <c:layout>
                <c:manualLayout>
                  <c:x val="1.4630355410398676E-2"/>
                  <c:y val="5.7214693418874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C8-454F-898E-582D6E9C9279}"/>
                </c:ext>
              </c:extLst>
            </c:dLbl>
            <c:dLbl>
              <c:idx val="3"/>
              <c:layout>
                <c:manualLayout>
                  <c:x val="1.3650575869124425E-2"/>
                  <c:y val="0.101702800814073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C8-454F-898E-582D6E9C9279}"/>
                </c:ext>
              </c:extLst>
            </c:dLbl>
            <c:dLbl>
              <c:idx val="4"/>
              <c:layout>
                <c:manualLayout>
                  <c:x val="-3.9706780945907974E-2"/>
                  <c:y val="-4.57615742636837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C8-454F-898E-582D6E9C9279}"/>
                </c:ext>
              </c:extLst>
            </c:dLbl>
            <c:dLbl>
              <c:idx val="5"/>
              <c:layout>
                <c:manualLayout>
                  <c:x val="-2.915512110854785E-2"/>
                  <c:y val="-1.3195273916192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C8-454F-898E-582D6E9C9279}"/>
                </c:ext>
              </c:extLst>
            </c:dLbl>
            <c:dLbl>
              <c:idx val="6"/>
              <c:layout>
                <c:manualLayout>
                  <c:x val="-2.2122269638885472E-2"/>
                  <c:y val="-9.74554082101300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C8-454F-898E-582D6E9C9279}"/>
                </c:ext>
              </c:extLst>
            </c:dLbl>
            <c:dLbl>
              <c:idx val="7"/>
              <c:layout>
                <c:manualLayout>
                  <c:x val="3.2854104517130292E-2"/>
                  <c:y val="-0.235982425235383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C8-454F-898E-582D6E9C9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тс!$I$14:$I$20</c:f>
              <c:strCache>
                <c:ptCount val="7"/>
                <c:pt idx="0">
                  <c:v>Производственные затраты</c:v>
                </c:pt>
                <c:pt idx="2">
                  <c:v>Покупка электрической энергии</c:v>
                </c:pt>
                <c:pt idx="3">
                  <c:v>Заработная плата</c:v>
                </c:pt>
                <c:pt idx="4">
                  <c:v>Амортизация</c:v>
                </c:pt>
                <c:pt idx="5">
                  <c:v>Ремонты</c:v>
                </c:pt>
                <c:pt idx="6">
                  <c:v>Административные расходы</c:v>
                </c:pt>
              </c:strCache>
            </c:strRef>
          </c:cat>
          <c:val>
            <c:numRef>
              <c:f>тс!$J$14:$J$20</c:f>
              <c:numCache>
                <c:formatCode>General</c:formatCode>
                <c:ptCount val="7"/>
                <c:pt idx="0" formatCode="_-* #,##0.0\ _₽_-;\-* #,##0.0\ _₽_-;_-* &quot;-&quot;??\ _₽_-;_-@_-">
                  <c:v>14180.38102505598</c:v>
                </c:pt>
                <c:pt idx="2" formatCode="_-* #,##0.0\ _₽_-;\-* #,##0.0\ _₽_-;_-* &quot;-&quot;??\ _₽_-;_-@_-">
                  <c:v>550990.21180485038</c:v>
                </c:pt>
                <c:pt idx="3" formatCode="_-* #,##0.0\ _₽_-;\-* #,##0.0\ _₽_-;_-* &quot;-&quot;??\ _₽_-;_-@_-">
                  <c:v>275921.60775772331</c:v>
                </c:pt>
                <c:pt idx="4" formatCode="_-* #,##0.0\ _₽_-;\-* #,##0.0\ _₽_-;_-* &quot;-&quot;??\ _₽_-;_-@_-">
                  <c:v>122993.14192343198</c:v>
                </c:pt>
                <c:pt idx="5" formatCode="_-* #,##0.0\ _₽_-;\-* #,##0.0\ _₽_-;_-* &quot;-&quot;??\ _₽_-;_-@_-">
                  <c:v>16253.101640000001</c:v>
                </c:pt>
                <c:pt idx="6" formatCode="_-* #,##0.0\ _₽_-;\-* #,##0.0\ _₽_-;_-* &quot;-&quot;??\ _₽_-;_-@_-">
                  <c:v>17040.072161745738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C8-454F-898E-582D6E9C9279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тс!$I$14:$I$20</c:f>
              <c:strCache>
                <c:ptCount val="7"/>
                <c:pt idx="0">
                  <c:v>Производственные затраты</c:v>
                </c:pt>
                <c:pt idx="2">
                  <c:v>Покупка электрической энергии</c:v>
                </c:pt>
                <c:pt idx="3">
                  <c:v>Заработная плата</c:v>
                </c:pt>
                <c:pt idx="4">
                  <c:v>Амортизация</c:v>
                </c:pt>
                <c:pt idx="5">
                  <c:v>Ремонты</c:v>
                </c:pt>
                <c:pt idx="6">
                  <c:v>Административные расходы</c:v>
                </c:pt>
              </c:strCache>
            </c:strRef>
          </c:cat>
          <c:val>
            <c:numRef>
              <c:f>тс!$K$14:$K$20</c:f>
              <c:numCache>
                <c:formatCode>General</c:formatCode>
                <c:ptCount val="7"/>
                <c:pt idx="0" formatCode="0.00%">
                  <c:v>1.4217652368810993E-2</c:v>
                </c:pt>
                <c:pt idx="2" formatCode="0.00%">
                  <c:v>0.55243842011135069</c:v>
                </c:pt>
                <c:pt idx="3" formatCode="0.00%">
                  <c:v>0.27664683291732955</c:v>
                </c:pt>
                <c:pt idx="4" formatCode="0.00%">
                  <c:v>0.12331641389080981</c:v>
                </c:pt>
                <c:pt idx="5" formatCode="0.00%">
                  <c:v>1.6295820868576387E-2</c:v>
                </c:pt>
                <c:pt idx="6" formatCode="0.00%">
                  <c:v>1.7084859843122455E-2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C8-454F-898E-582D6E9C92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643020056595019"/>
          <c:y val="0.26613318304018424"/>
          <c:w val="0.26627869234573065"/>
          <c:h val="0.30729304841208033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06333936752126E-2"/>
          <c:y val="0.1826608877657421"/>
          <c:w val="0.79719001810256385"/>
          <c:h val="0.66165467167454017"/>
        </c:manualLayout>
      </c:layout>
      <c:pie3DChart>
        <c:varyColors val="1"/>
        <c:ser>
          <c:idx val="0"/>
          <c:order val="0"/>
          <c:tx>
            <c:strRef>
              <c:f>ФХД!$B$2:$B$3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8493999032787206E-2"/>
                  <c:y val="2.88459983774185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29-41C9-9259-A9D0968851C0}"/>
                </c:ext>
              </c:extLst>
            </c:dLbl>
            <c:dLbl>
              <c:idx val="1"/>
              <c:layout>
                <c:manualLayout>
                  <c:x val="6.5063440663455693E-2"/>
                  <c:y val="-1.76997070286183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9-41C9-9259-A9D0968851C0}"/>
                </c:ext>
              </c:extLst>
            </c:dLbl>
            <c:dLbl>
              <c:idx val="2"/>
              <c:layout>
                <c:manualLayout>
                  <c:x val="5.0806242116888972E-2"/>
                  <c:y val="7.02592357634962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9-41C9-9259-A9D0968851C0}"/>
                </c:ext>
              </c:extLst>
            </c:dLbl>
            <c:dLbl>
              <c:idx val="3"/>
              <c:layout>
                <c:manualLayout>
                  <c:x val="-2.159788618258102E-2"/>
                  <c:y val="1.04681550158152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9-41C9-9259-A9D0968851C0}"/>
                </c:ext>
              </c:extLst>
            </c:dLbl>
            <c:dLbl>
              <c:idx val="4"/>
              <c:layout>
                <c:manualLayout>
                  <c:x val="-9.1247827038825752E-2"/>
                  <c:y val="-3.48239968321934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F1-452E-B682-CF513DCE1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ФХД!$A$4:$A$8</c:f>
              <c:strCache>
                <c:ptCount val="5"/>
                <c:pt idx="0">
                  <c:v>холодная вода</c:v>
                </c:pt>
                <c:pt idx="1">
                  <c:v>горячая вода</c:v>
                </c:pt>
                <c:pt idx="2">
                  <c:v>канализация</c:v>
                </c:pt>
                <c:pt idx="3">
                  <c:v>транзит электроэнергии</c:v>
                </c:pt>
                <c:pt idx="4">
                  <c:v>тепловая энергия</c:v>
                </c:pt>
              </c:strCache>
            </c:strRef>
          </c:cat>
          <c:val>
            <c:numRef>
              <c:f>ФХД!$B$4:$B$8</c:f>
              <c:numCache>
                <c:formatCode>#,##0</c:formatCode>
                <c:ptCount val="5"/>
                <c:pt idx="0">
                  <c:v>1095787.2942158</c:v>
                </c:pt>
                <c:pt idx="1">
                  <c:v>222691.64275892903</c:v>
                </c:pt>
                <c:pt idx="2">
                  <c:v>385377.92915571399</c:v>
                </c:pt>
                <c:pt idx="3">
                  <c:v>613206.90991218493</c:v>
                </c:pt>
                <c:pt idx="4">
                  <c:v>2481241.8786160699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F1-452E-B682-CF513DCE1B0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</a:p>
        </c:rich>
      </c:tx>
      <c:layout>
        <c:manualLayout>
          <c:xMode val="edge"/>
          <c:yMode val="edge"/>
          <c:x val="0.40759033245844267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7E-2"/>
          <c:y val="0.14138451443569555"/>
          <c:w val="0.96111111111111114"/>
          <c:h val="0.76341170895304766"/>
        </c:manualLayout>
      </c:layout>
      <c:pie3DChart>
        <c:varyColors val="1"/>
        <c:ser>
          <c:idx val="0"/>
          <c:order val="0"/>
          <c:tx>
            <c:strRef>
              <c:f>ФХД!$A$11</c:f>
              <c:strCache>
                <c:ptCount val="1"/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Производственные затраты
</a:t>
                    </a:r>
                    <a:r>
                      <a:rPr lang="ru-RU"/>
                      <a:t> 13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35-4F0C-BE31-35B42AA15948}"/>
                </c:ext>
              </c:extLst>
            </c:dLbl>
            <c:dLbl>
              <c:idx val="1"/>
              <c:layout>
                <c:manualLayout>
                  <c:x val="7.4554024496937987E-2"/>
                  <c:y val="-0.120692986293379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Заработная плата
 22%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35-4F0C-BE31-35B42AA15948}"/>
                </c:ext>
              </c:extLst>
            </c:dLbl>
            <c:dLbl>
              <c:idx val="2"/>
              <c:layout>
                <c:manualLayout>
                  <c:x val="8.8050087489063872E-2"/>
                  <c:y val="-5.57961504811898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Ремонты
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35-4F0C-BE31-35B42AA15948}"/>
                </c:ext>
              </c:extLst>
            </c:dLbl>
            <c:dLbl>
              <c:idx val="3"/>
              <c:layout>
                <c:manualLayout>
                  <c:x val="-4.4391951006124225E-2"/>
                  <c:y val="-4.514099572982002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Покупка энергоресурсов
 44%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C-4AD2-B925-FEE5E6081D4F}"/>
                </c:ext>
              </c:extLst>
            </c:dLbl>
            <c:dLbl>
              <c:idx val="4"/>
              <c:layout>
                <c:manualLayout>
                  <c:x val="-7.0237314085739286E-2"/>
                  <c:y val="0.237557294203777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Административные расходы
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35-4F0C-BE31-35B42AA159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Не предусмотренные в тарифной смете
 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35-4F0C-BE31-35B42AA15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ФХД!$A$13:$A$18</c:f>
              <c:strCache>
                <c:ptCount val="6"/>
                <c:pt idx="0">
                  <c:v>Производственные затраты</c:v>
                </c:pt>
                <c:pt idx="1">
                  <c:v>Заработная плата</c:v>
                </c:pt>
                <c:pt idx="2">
                  <c:v>Ремонты</c:v>
                </c:pt>
                <c:pt idx="3">
                  <c:v>Покупка энергоресурсов</c:v>
                </c:pt>
                <c:pt idx="4">
                  <c:v>Административные расходы</c:v>
                </c:pt>
                <c:pt idx="5">
                  <c:v>Не предусмотренные в тарифной мсете</c:v>
                </c:pt>
              </c:strCache>
            </c:strRef>
          </c:cat>
          <c:val>
            <c:numRef>
              <c:f>ФХД!$B$13:$B$18</c:f>
              <c:numCache>
                <c:formatCode>_-* #,##0\ _₽_-;\-* #,##0\ _₽_-;_-* "-"??\ _₽_-;_-@_-</c:formatCode>
                <c:ptCount val="6"/>
                <c:pt idx="0">
                  <c:v>912512.28084999998</c:v>
                </c:pt>
                <c:pt idx="1">
                  <c:v>1588840.7880663127</c:v>
                </c:pt>
                <c:pt idx="2">
                  <c:v>386710.45190999995</c:v>
                </c:pt>
                <c:pt idx="3">
                  <c:v>3179861.5462956163</c:v>
                </c:pt>
                <c:pt idx="4">
                  <c:v>155639.92049999998</c:v>
                </c:pt>
                <c:pt idx="5">
                  <c:v>975431.01237807097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C-4AD2-B925-FEE5E6081D4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D976-C668-4477-BAAA-6624CA91655A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7045-6FE4-448C-891B-7EE3F8D65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5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37E86-0AF7-4804-AACF-737710FA12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7045-6FE4-448C-891B-7EE3F8D65B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37316" y="2564904"/>
            <a:ext cx="6863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о деятельности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Окжетпес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-Т»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  <p:pic>
        <p:nvPicPr>
          <p:cNvPr id="3074" name="Picture 2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1654"/>
            <a:ext cx="1081646" cy="14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добрен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85" y="501349"/>
            <a:ext cx="1426995" cy="8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Отчет об из исполнении тарифной сметы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Услуги по снабжению тепловой энергией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49642"/>
              </p:ext>
            </p:extLst>
          </p:nvPr>
        </p:nvGraphicFramePr>
        <p:xfrm>
          <a:off x="684213" y="981075"/>
          <a:ext cx="7718425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3" imgW="11544492" imgH="5753043" progId="Excel.Sheet.8">
                  <p:embed/>
                </p:oleObj>
              </mc:Choice>
              <mc:Fallback>
                <p:oleObj name="Worksheet" r:id="rId3" imgW="11544492" imgH="57530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981075"/>
                        <a:ext cx="7718425" cy="44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из исполнении инвестиционной программы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снабжения тепловой энергией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512272"/>
              </p:ext>
            </p:extLst>
          </p:nvPr>
        </p:nvGraphicFramePr>
        <p:xfrm>
          <a:off x="467544" y="1484784"/>
          <a:ext cx="828092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Лист" r:id="rId3" imgW="9353390" imgH="1619435" progId="Excel.Sheet.12">
                  <p:embed/>
                </p:oleObj>
              </mc:Choice>
              <mc:Fallback>
                <p:oleObj name="Лист" r:id="rId3" imgW="9353390" imgH="1619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484784"/>
                        <a:ext cx="8280920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 холодного водоснабжения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1973530"/>
            <a:ext cx="2520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Покупка холодной воды: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на 692 тыс. тонн (7%)</a:t>
            </a:r>
          </a:p>
          <a:p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Реализация: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на 149 тыс. тонн (2%)</a:t>
            </a:r>
          </a:p>
          <a:p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на 67 тыс. тонн (7%)</a:t>
            </a:r>
          </a:p>
          <a:p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Сверхнормативные потери: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на 498 тыс. тонн (28%)</a:t>
            </a:r>
          </a:p>
          <a:p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05799"/>
              </p:ext>
            </p:extLst>
          </p:nvPr>
        </p:nvGraphicFramePr>
        <p:xfrm>
          <a:off x="827584" y="1196752"/>
          <a:ext cx="52565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7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затрат по услуге «Подача воды по распределительным сетям»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004583"/>
              </p:ext>
            </p:extLst>
          </p:nvPr>
        </p:nvGraphicFramePr>
        <p:xfrm>
          <a:off x="755576" y="1020321"/>
          <a:ext cx="7622958" cy="497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887"/>
            <a:ext cx="8229600" cy="77809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из исполнении тарифной сметы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подаче воды по распределительным сетям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88145"/>
              </p:ext>
            </p:extLst>
          </p:nvPr>
        </p:nvGraphicFramePr>
        <p:xfrm>
          <a:off x="539552" y="1124744"/>
          <a:ext cx="8113206" cy="4525968"/>
        </p:xfrm>
        <a:graphic>
          <a:graphicData uri="http://schemas.openxmlformats.org/drawingml/2006/table">
            <a:tbl>
              <a:tblPr/>
              <a:tblGrid>
                <a:gridCol w="6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6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9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показателей*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Отклонение, %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том числе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тысяч тенге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1 213 342,52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1 391 195,68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14,66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всего, в том числе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26 908,33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42 914,42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59,48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всего, в том числе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335 763,45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335 763,45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-  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24 226,44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134 932,44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456,96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всего, в том числе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114 056,93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116 043,12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1,74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(расшифровать)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712 387,37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761 542,26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6,90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 всего, в том числе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42 695,71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54 981,13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28,77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42 695,71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54 981,13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28,77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11 451,40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20 864,55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82,20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1 256 038,23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1 446 176,81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15,14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 (РБА*СП)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10 717,63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10 392,17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                    3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1 266 755,86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1 456 568,98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14,98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(товаров, работ)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тыс.м3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6 674,27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6 385,76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                    4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12,93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12,93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-  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тыс.м3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1 026,14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9 735,14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849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необоснованный доход</a:t>
                      </a:r>
                    </a:p>
                  </a:txBody>
                  <a:tcPr marL="7184" marR="7184" marT="71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5 533,09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5 364,03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                    3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Отклонение в пределах 5%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тенге/м3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188,97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228,10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20,71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из исполнении инвестиционной программы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подаче воды по распределительным сетям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1303"/>
              </p:ext>
            </p:extLst>
          </p:nvPr>
        </p:nvGraphicFramePr>
        <p:xfrm>
          <a:off x="467544" y="1556792"/>
          <a:ext cx="8280920" cy="229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Лист" r:id="rId3" imgW="9353390" imgH="2419364" progId="Excel.Sheet.12">
                  <p:embed/>
                </p:oleObj>
              </mc:Choice>
              <mc:Fallback>
                <p:oleObj name="Лист" r:id="rId3" imgW="9353390" imgH="24193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80920" cy="229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165304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участка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-питьевого водопровода 3А микрорайона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4896544" cy="22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88" y="3501049"/>
            <a:ext cx="5591944" cy="25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" y="692696"/>
            <a:ext cx="29703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634" y="4789817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 частотного преобразователя со шкафом управления на агрегат №5 насосной Металлург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44AEC-47D7-4DFD-AA1A-BD5FDA418140}"/>
              </a:ext>
            </a:extLst>
          </p:cNvPr>
          <p:cNvSpPr txBox="1"/>
          <p:nvPr/>
        </p:nvSpPr>
        <p:spPr>
          <a:xfrm>
            <a:off x="2195736" y="188640"/>
            <a:ext cx="5591944" cy="36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инвестиционной программы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Отчет об из исполнении тарифной сметы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Услуги по отведению сточных вод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4918"/>
              </p:ext>
            </p:extLst>
          </p:nvPr>
        </p:nvGraphicFramePr>
        <p:xfrm>
          <a:off x="467544" y="1340768"/>
          <a:ext cx="8229599" cy="4443127"/>
        </p:xfrm>
        <a:graphic>
          <a:graphicData uri="http://schemas.openxmlformats.org/drawingml/2006/table">
            <a:tbl>
              <a:tblPr/>
              <a:tblGrid>
                <a:gridCol w="718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0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показателей*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Отклонение, 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том числе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тысяч тенге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692 256,16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760 693,45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9,89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всего, в том числе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223 167,66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261 460,90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17,16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всего, в том числе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276 546,91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270 202,16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                 2,29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Отклонение в пределах 5%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98 178,38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129 946,47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32,36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всего, в том числе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85 382,54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85 389,27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0,01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(расшифровать)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8 980,67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13 694,65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52,49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 всего, в том числе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77 747,26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86 271,51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10,96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77 747,26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86 271,51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10,96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12 400,07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21 035,51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69,64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770 003,42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846 964,96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9,99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 (РБА*СП)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25 343,02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25 355,14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   0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795 346,44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872 320,10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9,68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(товаров, работ)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тыс.м3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21 817,20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23 372,55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   7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необоснованный доход</a:t>
                      </a:r>
                    </a:p>
                  </a:txBody>
                  <a:tcPr marL="7086" marR="7086" marT="70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471 044,68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485 565,19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   3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 м3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14,86   </a:t>
                      </a: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37,32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151,08   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из исполнении инвестиционной программы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отведению сточных вод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80905"/>
              </p:ext>
            </p:extLst>
          </p:nvPr>
        </p:nvGraphicFramePr>
        <p:xfrm>
          <a:off x="395536" y="1700808"/>
          <a:ext cx="8229600" cy="2293061"/>
        </p:xfrm>
        <a:graphic>
          <a:graphicData uri="http://schemas.openxmlformats.org/drawingml/2006/table">
            <a:tbl>
              <a:tblPr/>
              <a:tblGrid>
                <a:gridCol w="82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6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5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363" marR="8363" marT="8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мероприятия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Пояснение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Отведение сточных вод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Замена сетей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Замена участка напорного коллектора от ФНС 35 квартала в сторону ТЛМЗ (1 участок)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63 271,65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63 271,65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   0,00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0,0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Исполнение 100%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Замена участка напорного коллектора от ФНС 35 квартала в сторону ТЛМЗ (1 участок)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60 249,54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60 308,81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59,27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0,1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100%. Связано с ростом стоимости материалов на ГЗ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123 521,19   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123 580,46   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  59,27   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0,0  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621756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400" dirty="0">
                <a:solidFill>
                  <a:srgbClr val="000000"/>
                </a:solidFill>
                <a:latin typeface="Times New Roman"/>
              </a:rPr>
              <a:t>Замена участка напорного коллектора от ФНС-35 до ТЛМЗ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433"/>
            <a:ext cx="3139384" cy="55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20" y="652198"/>
            <a:ext cx="2520280" cy="546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7174"/>
            <a:ext cx="2702953" cy="36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8C51C-E02A-430F-951A-40B546AAAB01}"/>
              </a:ext>
            </a:extLst>
          </p:cNvPr>
          <p:cNvSpPr txBox="1"/>
          <p:nvPr/>
        </p:nvSpPr>
        <p:spPr>
          <a:xfrm>
            <a:off x="2195736" y="188640"/>
            <a:ext cx="5591944" cy="36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инвестиционной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0241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71546"/>
            <a:ext cx="8429626" cy="2857520"/>
          </a:xfrm>
        </p:spPr>
        <p:txBody>
          <a:bodyPr>
            <a:normAutofit lnSpcReduction="10000"/>
          </a:bodyPr>
          <a:lstStyle/>
          <a:p>
            <a:pPr marL="365125" indent="-255588" eaLnBrk="1" hangingPunct="1">
              <a:buFont typeface="Wingdings 2" pitchFamily="18" charset="2"/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Начало деятельности: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апреля 2016г.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Численность персонала: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662 человек.</a:t>
            </a:r>
          </a:p>
          <a:p>
            <a:pPr marL="365125" indent="-255588" eaLnBrk="1" hangingPunct="1">
              <a:buFont typeface="Wingdings 2" pitchFamily="18" charset="2"/>
              <a:buNone/>
            </a:pPr>
            <a:endParaRPr lang="ru-RU" sz="1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 typeface="Wingdings 2" pitchFamily="18" charset="2"/>
              <a:buNone/>
            </a:pP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Тарифы на регулируемые виды деятельности:</a:t>
            </a:r>
          </a:p>
          <a:p>
            <a:pPr marL="620713" lvl="1" eaLnBrk="1" hangingPunct="1">
              <a:buFont typeface="Wingdings 3" pitchFamily="18" charset="2"/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 Передача и распределение тепловой энергии – </a:t>
            </a:r>
            <a:r>
              <a:rPr lang="ru-RU" sz="1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1 467,67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тенге/Гкал.</a:t>
            </a:r>
          </a:p>
          <a:p>
            <a:pPr marL="620713" lvl="1" eaLnBrk="1" hangingPunct="1">
              <a:buFont typeface="Wingdings 3" pitchFamily="18" charset="2"/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 Снабжение тепловой энергией – </a:t>
            </a:r>
            <a:r>
              <a:rPr lang="ru-RU" sz="1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953,98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тенге/Гкал.</a:t>
            </a:r>
          </a:p>
          <a:p>
            <a:pPr marL="620713" lvl="1" eaLnBrk="1" hangingPunct="1">
              <a:buFont typeface="Wingdings 3" pitchFamily="18" charset="2"/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 Передача и распределение электрической энергии – </a:t>
            </a:r>
            <a:r>
              <a:rPr lang="ru-RU" sz="1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2,39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тенге/кВт*ч.</a:t>
            </a:r>
          </a:p>
          <a:p>
            <a:pPr marL="620713" lvl="1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 Подача воды по распределительным сетям – </a:t>
            </a:r>
            <a:r>
              <a:rPr lang="ru-RU" sz="1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188,97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тенге/м3.</a:t>
            </a:r>
          </a:p>
          <a:p>
            <a:pPr marL="620713" lvl="1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 Отведение сточных вод – </a:t>
            </a:r>
            <a:r>
              <a:rPr lang="ru-RU" sz="1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15,68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тенге/м3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 typeface="Wingdings 2" pitchFamily="18" charset="2"/>
              <a:buNone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 typeface="Wingdings 2" pitchFamily="18" charset="2"/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7829576" cy="582594"/>
          </a:xfrm>
          <a:effectLst/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Общие сведения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8596" y="928670"/>
            <a:ext cx="828675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01090" y="6286520"/>
            <a:ext cx="457200" cy="457200"/>
          </a:xfrm>
          <a:noFill/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79836"/>
              </p:ext>
            </p:extLst>
          </p:nvPr>
        </p:nvGraphicFramePr>
        <p:xfrm>
          <a:off x="357158" y="3929066"/>
          <a:ext cx="8501123" cy="2425200"/>
        </p:xfrm>
        <a:graphic>
          <a:graphicData uri="http://schemas.openxmlformats.org/drawingml/2006/table">
            <a:tbl>
              <a:tblPr/>
              <a:tblGrid>
                <a:gridCol w="296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6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Информация по абонентам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абонентов по всем видам услуг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65 458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62 831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Юридические лица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Потребители тепла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62 631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Потребители ХВС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53 693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1.1. Физические лица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3.1. Физические лица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51 666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1.2. Юридические лица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3.2. Юридические лица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Потребители ГВС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62 256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Потребители КНС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53 782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2.1. Физические лица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60 294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4.1. Физические лица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51 805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2.2. Юридические лица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4.2. Юридические лица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2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2160" y="1772816"/>
            <a:ext cx="28723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Отпуск в сеть</a:t>
            </a:r>
            <a:r>
              <a:rPr lang="ru-RU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 на 26 158 тыс. кВт*ч (8%)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Реализация: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 на 21 664 тыс. кВт*ч (8%)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Собственные нужды: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 на 1 230 тыс. кВт*ч (5%)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Нормативные потери: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 на 5 077 тыс. кВт*ч (14%)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Сверхнормативные потери: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на 1 814 тыс. кВт*ч (16%)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9792" y="8978"/>
            <a:ext cx="9144000" cy="92211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 электрической энергии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883673"/>
              </p:ext>
            </p:extLst>
          </p:nvPr>
        </p:nvGraphicFramePr>
        <p:xfrm>
          <a:off x="725708" y="1052736"/>
          <a:ext cx="5328592" cy="484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177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затрат по услуге «Передача и распределение электрической энергии»</a:t>
            </a:r>
            <a:endParaRPr lang="ru-RU" sz="16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754458"/>
              </p:ext>
            </p:extLst>
          </p:nvPr>
        </p:nvGraphicFramePr>
        <p:xfrm>
          <a:off x="971600" y="1268760"/>
          <a:ext cx="7344816" cy="490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Отчет об из исполнении тарифной сметы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Услуги по передаче и распределению электрической энергии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24316"/>
              </p:ext>
            </p:extLst>
          </p:nvPr>
        </p:nvGraphicFramePr>
        <p:xfrm>
          <a:off x="457200" y="1622587"/>
          <a:ext cx="8229600" cy="4481188"/>
        </p:xfrm>
        <a:graphic>
          <a:graphicData uri="http://schemas.openxmlformats.org/drawingml/2006/table">
            <a:tbl>
              <a:tblPr/>
              <a:tblGrid>
                <a:gridCol w="69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0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4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показателей*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Отклонение, %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том числе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тысяч тенге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551 188,71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952 190,49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72,75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всего, в том числе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3 725,53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8 934,42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139,82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всего, в том числе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227 594,08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247 773,66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8,87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122 993,14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всего, в том числе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15 893,02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16 253,10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2,27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(расшифровать)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303 976,08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556 236,17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82,99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 всего, в том числе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29 744,99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45 188,02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51,92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29 744,99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45 188,02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51,92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1 597,04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17 040,07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966,98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580 933,70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997 378,52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71,69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580 933,70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997 378,52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71,69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(товаров, работ)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 кВт*ч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243 264,33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256 571,93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5,47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96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11,00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11,00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тыс.кВт*ч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26 263,06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34 883,48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32,82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Исполнено 100%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необоснованный доход</a:t>
                      </a:r>
                    </a:p>
                  </a:txBody>
                  <a:tcPr marL="7046" marR="7046" marT="70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1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 кВт*ч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2,39   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3,89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62,78   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Исполнено 100%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96" y="18864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ФИНАНСОВО-ХОЗЯЙСТВЕННАЯ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ДЕЯТЕЛЬНОСТЬ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4170" y="5575829"/>
            <a:ext cx="457200" cy="457200"/>
          </a:xfrm>
          <a:noFill/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587727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11654" y="825679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5985725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Убыток: 2 349,014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5575" y="54196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4 849,982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0489" y="541967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7 198,996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37456"/>
              </p:ext>
            </p:extLst>
          </p:nvPr>
        </p:nvGraphicFramePr>
        <p:xfrm>
          <a:off x="179512" y="825679"/>
          <a:ext cx="4896544" cy="31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61461"/>
              </p:ext>
            </p:extLst>
          </p:nvPr>
        </p:nvGraphicFramePr>
        <p:xfrm>
          <a:off x="4290931" y="1556792"/>
          <a:ext cx="4572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9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785794"/>
            <a:ext cx="6500858" cy="264320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Бот, сайт: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показаний с приборов учета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детализации квитанции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заявки на опломбировку прибора учета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возможность оставить обращение генеральному директору предприятия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возможность оставить обращение об отсутствии ХВС, ГВС и Электроэнергии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algn="just" fontAlgn="base">
              <a:buFont typeface="Wingdings" pitchFamily="2" charset="2"/>
              <a:buChar char="ü"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уведомление о выставлении счетов за коммунальные услуги физическим лицам и индивидуальным предпринимателям и возможность внесения оплаты через мобильные приложения банков второго уровня.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квитанции на оплату коммунальных услуг в режиме онлайн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57488" y="3708474"/>
            <a:ext cx="6000792" cy="1292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показаний с приборов учета в для дальнейшей передачи в бот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разъяснительная работа по начислению и задолженности</a:t>
            </a:r>
          </a:p>
          <a:p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9796" y="188640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ПОТРЕБИТЕЛЯМИ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9" y="1081075"/>
            <a:ext cx="825860" cy="8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2" y="1893717"/>
            <a:ext cx="743195" cy="7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1876"/>
            <a:ext cx="2319646" cy="15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2928934"/>
            <a:ext cx="190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www.okjetpest.kz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5212085"/>
            <a:ext cx="135732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5214950"/>
            <a:ext cx="6572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«Досудебный кабинет»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постоянный прием потребителей по вопросам задолженности, проводится разбирательство возникновения задолженности.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гарантийное обязательство на погашение задолженности частями в соответствии с утвержденным регламентом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91277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5845"/>
            <a:ext cx="82809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ПЕРСПЕКТИВАХ ДЕЯТЕЛЬНОСТИ (ПЛАНЫ РАЗВИТИЯ), В ТОМ ЧИСЛЕ ВОЗМОЖНЫХ ИЗМЕНЕНИЯХ ТАРИФОВ </a:t>
            </a:r>
          </a:p>
          <a:p>
            <a:pPr lvl="0" algn="ctr" fontAlgn="base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 АСКУЭ (автоматизированная система коммерческого учета электроэнергии).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ИИСКУВ (информационно-измерительная система коммерческого учета воды).</a:t>
            </a:r>
          </a:p>
          <a:p>
            <a:pPr lvl="0" fontAlgn="base">
              <a:buFont typeface="Wingdings" pitchFamily="2" charset="2"/>
              <a:buChar char="ü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данного проекта позволит сократить сверхнормативные потери воды и электроэнергии, тем самым осуществить экономию средств предприятия.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just" fontAlgn="base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8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420888"/>
            <a:ext cx="6631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36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38070"/>
              </p:ext>
            </p:extLst>
          </p:nvPr>
        </p:nvGraphicFramePr>
        <p:xfrm>
          <a:off x="611560" y="1015663"/>
          <a:ext cx="8064895" cy="5221516"/>
        </p:xfrm>
        <a:graphic>
          <a:graphicData uri="http://schemas.openxmlformats.org/drawingml/2006/table">
            <a:tbl>
              <a:tblPr/>
              <a:tblGrid>
                <a:gridCol w="224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8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4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Износ, %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Нормативно-технические потери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Поставщики энергоресурсов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7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Теплоснабжение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Тепловые сети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426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20,0%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«Арселор Миттал Темиртау» (96%)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Насосные станции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«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BasselGroupLLS» (4%)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9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Холодное водоснабжение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Водопроводные сети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12,93%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"Караганды су" (58%)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Насосные станции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"Аква-Трейдинг" (42%)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39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Отведение сточных вод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Канализационные сети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Насосные станции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39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Передача электрической энергии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Электрические сети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  <a:r>
                        <a:rPr lang="ru-RU" sz="1100" b="1" i="0" u="none" strike="noStrike">
                          <a:solidFill>
                            <a:srgbClr val="9E361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1 195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11,0%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"Компания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Эрго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Трансформаторных пунктов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сетей: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11" y="0"/>
            <a:ext cx="909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Технические характеристики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2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84168" y="1696120"/>
            <a:ext cx="28723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Покупка</a:t>
            </a:r>
            <a:r>
              <a:rPr lang="ru-RU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на 157,2 тыс. Гкал (12,0%)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Реализация: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на 132 тыс. Гкал (13%)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Нормативные потери: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на 32 тыс. Гкал (12%) обоснованно утвержденному уполномоченным органом нормативных потерь с ежегодным снижением (2021-20,05% 2022-20,0%)</a:t>
            </a:r>
          </a:p>
          <a:p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Сверхнормативные потери: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на 7 тыс. Гкал (49%)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11" y="0"/>
            <a:ext cx="909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 тепловой энергии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231320"/>
              </p:ext>
            </p:extLst>
          </p:nvPr>
        </p:nvGraphicFramePr>
        <p:xfrm>
          <a:off x="755576" y="1038910"/>
          <a:ext cx="4896544" cy="505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24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затрат по услуге «Теплоснабжение»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874832"/>
              </p:ext>
            </p:extLst>
          </p:nvPr>
        </p:nvGraphicFramePr>
        <p:xfrm>
          <a:off x="683568" y="1196752"/>
          <a:ext cx="7766975" cy="476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8752"/>
            <a:ext cx="2520279" cy="44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9504" y="5733256"/>
            <a:ext cx="424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теплотрассы по ул. Абая по пр. Металлургов до ул. Абая 72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7" y="4250389"/>
            <a:ext cx="3269266" cy="24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3900999"/>
            <a:ext cx="38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теплотрассы ул.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28-32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DC4EB-1EE4-4A38-9E50-9B44B3340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1069"/>
            <a:ext cx="2376264" cy="3168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2E47B-1653-4D1F-A434-162B9E823E05}"/>
              </a:ext>
            </a:extLst>
          </p:cNvPr>
          <p:cNvSpPr txBox="1"/>
          <p:nvPr/>
        </p:nvSpPr>
        <p:spPr>
          <a:xfrm>
            <a:off x="2411760" y="18056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Ремонтная кампания ТОО «Окжетпес-Т»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49006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из исполнении тарифной сметы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передаче и распределению тепловой энергии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66779"/>
              </p:ext>
            </p:extLst>
          </p:nvPr>
        </p:nvGraphicFramePr>
        <p:xfrm>
          <a:off x="395536" y="1052736"/>
          <a:ext cx="8064895" cy="5040556"/>
        </p:xfrm>
        <a:graphic>
          <a:graphicData uri="http://schemas.openxmlformats.org/drawingml/2006/table">
            <a:tbl>
              <a:tblPr/>
              <a:tblGrid>
                <a:gridCol w="67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0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4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показателей*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Отклонение, %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том числе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тысяч тенге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1 417 058,36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1 643 078,69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16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всего, в том числе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237 018,95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345 288,01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46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Горюче-смазочные материалы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20 931,98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38 389,49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83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Энергия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142 568,83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232 675,47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63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всего, в том числе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556 505,91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556 505,91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109 209,05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209 488,48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92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всего, в том числе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162 376,49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169 024,96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4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(расшифровать)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351 947,96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362 771,33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Покупка тепловой энергии на возмещение затрат по техническим нормативным потерям  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338 091,33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338 091,33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 всего, в том числе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86 873,50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121 305,41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40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86 873,50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121 305,41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40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18 304,07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46 671,63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155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1 503 931,86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1 764 384,10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17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 (РБА*СП)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34 443,76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54 188,47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57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// -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1 538 375,62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1 818 572,58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18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(товаров, работ)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1 029,23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1 048,83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 2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85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20,00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20,00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006" marR="7006" marT="70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277,79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305,21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10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Исполненнно 100%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необоснованный доход</a:t>
                      </a:r>
                    </a:p>
                  </a:txBody>
                  <a:tcPr marL="7006" marR="7006" marT="70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 Гкал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1 494,69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1 733,90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                16  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из исполнении инвестиционной программы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передаче и распределению тепловой энергии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11815"/>
              </p:ext>
            </p:extLst>
          </p:nvPr>
        </p:nvGraphicFramePr>
        <p:xfrm>
          <a:off x="1259632" y="1052735"/>
          <a:ext cx="7056784" cy="521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Лист" r:id="rId3" imgW="9353390" imgH="8067618" progId="Excel.Sheet.12">
                  <p:embed/>
                </p:oleObj>
              </mc:Choice>
              <mc:Fallback>
                <p:oleObj name="Лист" r:id="rId3" imgW="9353390" imgH="80676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052735"/>
                        <a:ext cx="7056784" cy="5217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B077C81-F90B-418A-A202-8E1295B5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2" y="493914"/>
            <a:ext cx="3203848" cy="189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87FCF-C875-4E14-8D32-8139DD924835}"/>
              </a:ext>
            </a:extLst>
          </p:cNvPr>
          <p:cNvSpPr txBox="1"/>
          <p:nvPr/>
        </p:nvSpPr>
        <p:spPr>
          <a:xfrm>
            <a:off x="436362" y="2390546"/>
            <a:ext cx="284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участка теплотрассы по пр. Республики 49-53/4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FF3D2A1-A401-4C01-8CEA-B8160532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05" y="611451"/>
            <a:ext cx="1698031" cy="30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1F536-6EF2-47D8-BCA4-BE890C6F9D3B}"/>
              </a:ext>
            </a:extLst>
          </p:cNvPr>
          <p:cNvSpPr txBox="1"/>
          <p:nvPr/>
        </p:nvSpPr>
        <p:spPr>
          <a:xfrm>
            <a:off x="6701406" y="36576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участка теплотрассы Металлургов 13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0922B4-20E1-4463-B62E-2F52155F6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6" y="3147032"/>
            <a:ext cx="1863207" cy="3312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6CBEB-ADC6-45D1-8619-5C6DC281A2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20" y="2942041"/>
            <a:ext cx="1978515" cy="3517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0A50FA-7FF5-445B-87ED-54E0E12EDC6D}"/>
              </a:ext>
            </a:extLst>
          </p:cNvPr>
          <p:cNvSpPr txBox="1"/>
          <p:nvPr/>
        </p:nvSpPr>
        <p:spPr>
          <a:xfrm>
            <a:off x="269776" y="6427359"/>
            <a:ext cx="4283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 шкафа управления и насоса ТР-400  на ТНС-03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0017BA-386B-4B24-8078-41F054A0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74" y="524935"/>
            <a:ext cx="2092896" cy="279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0D186D-685D-4FB9-9BD9-24002BF700D3}"/>
              </a:ext>
            </a:extLst>
          </p:cNvPr>
          <p:cNvSpPr txBox="1"/>
          <p:nvPr/>
        </p:nvSpPr>
        <p:spPr>
          <a:xfrm>
            <a:off x="4462735" y="3235323"/>
            <a:ext cx="253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участка теплотрассы по ул. Луначарского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635EC1-7C6D-4C9A-A9AA-0CDFC5A98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53" y="3919243"/>
            <a:ext cx="2046624" cy="2728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B04925-A493-47B0-86FE-1993A3EEC4A0}"/>
              </a:ext>
            </a:extLst>
          </p:cNvPr>
          <p:cNvSpPr txBox="1"/>
          <p:nvPr/>
        </p:nvSpPr>
        <p:spPr>
          <a:xfrm>
            <a:off x="6864102" y="4914327"/>
            <a:ext cx="1836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 электродвигателя на ТНС-2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5CF43-E276-48E9-B9B4-1B9DB1A0291F}"/>
              </a:ext>
            </a:extLst>
          </p:cNvPr>
          <p:cNvSpPr txBox="1"/>
          <p:nvPr/>
        </p:nvSpPr>
        <p:spPr>
          <a:xfrm>
            <a:off x="2411760" y="18056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инвестиционной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863606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2401</Words>
  <Application>Microsoft Office PowerPoint</Application>
  <PresentationFormat>Экран (4:3)</PresentationFormat>
  <Paragraphs>825</Paragraphs>
  <Slides>26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Wingdings 2</vt:lpstr>
      <vt:lpstr>Wingdings 3</vt:lpstr>
      <vt:lpstr>Тема Office</vt:lpstr>
      <vt:lpstr>Лист</vt:lpstr>
      <vt:lpstr>Лист Microsoft Excel 97–2003</vt:lpstr>
      <vt:lpstr>Презентация PowerPoint</vt:lpstr>
      <vt:lpstr>Общие сведения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об из исполнении тарифной сметы Услуги по передаче и распределению тепловой энергии</vt:lpstr>
      <vt:lpstr>Отчет об из исполнении инвестиционной программы Услуги по передаче и распределению тепловой энергии</vt:lpstr>
      <vt:lpstr>Презентация PowerPoint</vt:lpstr>
      <vt:lpstr>Отчет об из исполнении тарифной сметы Услуги по снабжению тепловой энергией </vt:lpstr>
      <vt:lpstr>Отчет об из исполнении инвестиционной программы Услуги снабжения тепловой энергией</vt:lpstr>
      <vt:lpstr>Баланс холодного водоснабжения</vt:lpstr>
      <vt:lpstr>Презентация PowerPoint</vt:lpstr>
      <vt:lpstr>Отчет об из исполнении тарифной сметы Услуги по подаче воды по распределительным сетям</vt:lpstr>
      <vt:lpstr>Отчет об из исполнении инвестиционной программы Услуги по подаче воды по распределительным сетям</vt:lpstr>
      <vt:lpstr>Презентация PowerPoint</vt:lpstr>
      <vt:lpstr>Отчет об из исполнении тарифной сметы Услуги по отведению сточных вод</vt:lpstr>
      <vt:lpstr>Отчет об из исполнении инвестиционной программы Услуги по отведению сточных вод</vt:lpstr>
      <vt:lpstr>Презентация PowerPoint</vt:lpstr>
      <vt:lpstr>Баланс электрической энергии</vt:lpstr>
      <vt:lpstr>Структура затрат по услуге «Передача и распределение электрической энергии»</vt:lpstr>
      <vt:lpstr>Отчет об из исполнении тарифной сметы Услуги по передаче и распределению электрической энергии</vt:lpstr>
      <vt:lpstr>ФИНАНСОВО-ХОЗЯЙСТВЕННАЯ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lena.svirid85@gmail.com</cp:lastModifiedBy>
  <cp:revision>131</cp:revision>
  <cp:lastPrinted>2023-04-27T08:00:24Z</cp:lastPrinted>
  <dcterms:created xsi:type="dcterms:W3CDTF">2021-04-26T05:35:55Z</dcterms:created>
  <dcterms:modified xsi:type="dcterms:W3CDTF">2023-04-28T02:52:07Z</dcterms:modified>
</cp:coreProperties>
</file>